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5" r:id="rId3"/>
    <p:sldId id="259" r:id="rId4"/>
    <p:sldId id="258" r:id="rId5"/>
    <p:sldId id="262" r:id="rId6"/>
    <p:sldId id="260" r:id="rId7"/>
    <p:sldId id="281" r:id="rId8"/>
    <p:sldId id="282" r:id="rId9"/>
    <p:sldId id="261" r:id="rId10"/>
    <p:sldId id="266" r:id="rId11"/>
    <p:sldId id="257" r:id="rId12"/>
    <p:sldId id="267" r:id="rId13"/>
    <p:sldId id="268" r:id="rId14"/>
    <p:sldId id="283" r:id="rId15"/>
    <p:sldId id="274" r:id="rId16"/>
    <p:sldId id="275" r:id="rId17"/>
    <p:sldId id="276" r:id="rId18"/>
    <p:sldId id="277" r:id="rId19"/>
    <p:sldId id="278" r:id="rId20"/>
    <p:sldId id="284" r:id="rId21"/>
    <p:sldId id="280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101"/>
    <a:srgbClr val="A40000"/>
    <a:srgbClr val="CC33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76" autoAdjust="0"/>
    <p:restoredTop sz="95644" autoAdjust="0"/>
  </p:normalViewPr>
  <p:slideViewPr>
    <p:cSldViewPr snapToGrid="0" snapToObjects="1">
      <p:cViewPr>
        <p:scale>
          <a:sx n="80" d="100"/>
          <a:sy n="80" d="100"/>
        </p:scale>
        <p:origin x="-86" y="-58"/>
      </p:cViewPr>
      <p:guideLst>
        <p:guide orient="horz" pos="103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olina:Desktop:Gr&#225;fico%20Temperaturas%20Letales-9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dirty="0" smtClean="0"/>
              <a:t>LD99 (</a:t>
            </a:r>
            <a:r>
              <a:rPr lang="es-ES" dirty="0" err="1" smtClean="0"/>
              <a:t>Lethal</a:t>
            </a:r>
            <a:r>
              <a:rPr lang="es-ES" dirty="0" smtClean="0"/>
              <a:t> Dosis 99%)</a:t>
            </a:r>
            <a:endParaRPr lang="es-ES" dirty="0"/>
          </a:p>
        </c:rich>
      </c:tx>
      <c:layout>
        <c:manualLayout>
          <c:xMode val="edge"/>
          <c:yMode val="edge"/>
          <c:x val="0.34473141381982308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251694575807006E-2"/>
          <c:y val="8.4898872001378314E-2"/>
          <c:w val="0.8818002630832501"/>
          <c:h val="0.536720316633702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Hoja1!$C$2</c:f>
              <c:strCache>
                <c:ptCount val="1"/>
                <c:pt idx="0">
                  <c:v>LD99</c:v>
                </c:pt>
              </c:strCache>
            </c:strRef>
          </c:tx>
          <c:invertIfNegative val="0"/>
          <c:cat>
            <c:strRef>
              <c:f>Hoja1!$B$3:$B$8</c:f>
              <c:strCache>
                <c:ptCount val="6"/>
                <c:pt idx="0">
                  <c:v>Cossid Larvae</c:v>
                </c:pt>
                <c:pt idx="1">
                  <c:v>Bark Beetle Adult</c:v>
                </c:pt>
                <c:pt idx="2">
                  <c:v>Cottonwood borer larvae</c:v>
                </c:pt>
                <c:pt idx="3">
                  <c:v>Cerambycid larvae</c:v>
                </c:pt>
                <c:pt idx="4">
                  <c:v>Monochamus titillator</c:v>
                </c:pt>
                <c:pt idx="5">
                  <c:v>Noeclytus</c:v>
                </c:pt>
              </c:strCache>
            </c:strRef>
          </c:cat>
          <c:val>
            <c:numRef>
              <c:f>Hoja1!$C$3:$C$8</c:f>
              <c:numCache>
                <c:formatCode>General</c:formatCode>
                <c:ptCount val="6"/>
                <c:pt idx="0">
                  <c:v>68.900000000000006</c:v>
                </c:pt>
                <c:pt idx="1">
                  <c:v>65.3</c:v>
                </c:pt>
                <c:pt idx="2">
                  <c:v>71.099999999999994</c:v>
                </c:pt>
                <c:pt idx="3">
                  <c:v>72.8</c:v>
                </c:pt>
                <c:pt idx="4">
                  <c:v>57</c:v>
                </c:pt>
                <c:pt idx="5">
                  <c:v>65.599999999999994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950016"/>
        <c:axId val="100951552"/>
        <c:axId val="0"/>
      </c:bar3DChart>
      <c:catAx>
        <c:axId val="10095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51552"/>
        <c:crosses val="autoZero"/>
        <c:auto val="1"/>
        <c:lblAlgn val="ctr"/>
        <c:lblOffset val="100"/>
        <c:noMultiLvlLbl val="0"/>
      </c:catAx>
      <c:valAx>
        <c:axId val="100951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50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682F8-1DB9-6D4D-BA2D-E2C2E552B885}" type="datetimeFigureOut">
              <a:rPr lang="es-ES" smtClean="0"/>
              <a:pPr/>
              <a:t>23/07/2013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98375-D6A9-534D-9977-6C7B0335DC1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10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 eso hoy vengo a presentarles</a:t>
            </a:r>
            <a:r>
              <a:rPr lang="es-ES" baseline="0" dirty="0" smtClean="0"/>
              <a:t> un sistema que cambiará sus métodos para la protección de la madera!!</a:t>
            </a:r>
          </a:p>
          <a:p>
            <a:endParaRPr lang="es-ES" baseline="0" dirty="0" smtClean="0"/>
          </a:p>
          <a:p>
            <a:r>
              <a:rPr lang="es-ES" baseline="0" dirty="0" smtClean="0"/>
              <a:t>Y cuando hablamos innovar, no nos referimos a I+D para crear las ondas cortas o su aplicación en la madera, nos referimos a que hemos mejorado y perfeccionado los sistemas existentes en el mercado para ponerlos de una forma simple y económica al alcance de todos ustedes…</a:t>
            </a:r>
          </a:p>
          <a:p>
            <a:endParaRPr lang="es-ES" baseline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F47A9-95D5-0946-BF42-F62805F1D20A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20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 dirty="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latin typeface="Century Gothic"/>
                <a:cs typeface="Century Gothic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924938"/>
            <a:ext cx="8574087" cy="13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6449" y="465418"/>
            <a:ext cx="8574087" cy="13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6269370"/>
            <a:ext cx="8574087" cy="13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>
                <a:latin typeface="Century Gothic"/>
                <a:cs typeface="Century Gothic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4281258"/>
            <a:ext cx="8574087" cy="136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>
                <a:latin typeface="Century Gothic"/>
                <a:cs typeface="Century Gothic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tos, imagen y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3749" y="467360"/>
            <a:ext cx="8574087" cy="136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dirty="0" smtClean="0"/>
              <a:t>Arrastre la imagen al marcador de posición o haga clic en el icono para agregar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imágenes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7011" y="6257312"/>
            <a:ext cx="8574087" cy="13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594738"/>
            <a:ext cx="8574087" cy="13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59246" y="3355200"/>
            <a:ext cx="5932800" cy="13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597638"/>
            <a:ext cx="8574087" cy="136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latin typeface="Century Gothic"/>
                <a:cs typeface="Century Gothic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pic>
        <p:nvPicPr>
          <p:cNvPr id="14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874138"/>
            <a:ext cx="8574087" cy="13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latin typeface="Century Gothic"/>
                <a:cs typeface="Century Gothic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Century Gothic"/>
                <a:ea typeface="+mn-ea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4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6282712"/>
            <a:ext cx="8574087" cy="13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6282712"/>
            <a:ext cx="8574087" cy="136800"/>
          </a:xfrm>
          <a:prstGeom prst="rect">
            <a:avLst/>
          </a:prstGeom>
          <a:noFill/>
        </p:spPr>
      </p:pic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latin typeface="Century Gothic"/>
                <a:cs typeface="Century Gothic"/>
                <a:sym typeface="Wingdings"/>
              </a:rPr>
              <a:t></a:t>
            </a:r>
            <a:endParaRPr sz="360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>
                <a:latin typeface="Century Gothic"/>
                <a:cs typeface="Century Gothic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598222"/>
            <a:ext cx="8574087" cy="136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598222"/>
            <a:ext cx="8574087" cy="1368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6">
                    <a:lumMod val="75000"/>
                    <a:lumOff val="25000"/>
                  </a:schemeClr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>
                <a:latin typeface="Century Gothic"/>
                <a:cs typeface="Century Gothic"/>
              </a:defRPr>
            </a:lvl1pPr>
            <a:lvl2pPr>
              <a:defRPr sz="2000">
                <a:latin typeface="Century Gothic"/>
                <a:cs typeface="Century Gothic"/>
              </a:defRPr>
            </a:lvl2pPr>
            <a:lvl3pPr>
              <a:defRPr sz="1800">
                <a:latin typeface="Century Gothic"/>
                <a:cs typeface="Century Gothic"/>
              </a:defRPr>
            </a:lvl3pPr>
            <a:lvl4pPr>
              <a:defRPr sz="1800">
                <a:latin typeface="Century Gothic"/>
                <a:cs typeface="Century Gothic"/>
              </a:defRPr>
            </a:lvl4pPr>
            <a:lvl5pPr>
              <a:defRPr sz="18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Century Gothic"/>
              <a:cs typeface="Century Gothic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1607438"/>
            <a:ext cx="8574087" cy="13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pc\Desktop\ECOWOOD\ECOWOOD Imagen corp\barra_corporativa_ecowood.jpg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84163" y="458145"/>
            <a:ext cx="8574087" cy="1368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8473" y="2133600"/>
            <a:ext cx="747977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4251665B-C24A-4702-B522-6A4334602E0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Myriad Pro"/>
                <a:cs typeface="Myriad Pro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5FD889E0-CAB2-4699-909D-B9A88D47ACB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Century Gothic"/>
          <a:ea typeface="+mn-ea"/>
          <a:cs typeface="Century Gothic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11.tiff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8.wdp"/><Relationship Id="rId11" Type="http://schemas.openxmlformats.org/officeDocument/2006/relationships/image" Target="../media/image36.png"/><Relationship Id="rId5" Type="http://schemas.openxmlformats.org/officeDocument/2006/relationships/image" Target="../media/image33.jpeg"/><Relationship Id="rId10" Type="http://schemas.microsoft.com/office/2007/relationships/hdphoto" Target="../media/hdphoto10.wdp"/><Relationship Id="rId4" Type="http://schemas.openxmlformats.org/officeDocument/2006/relationships/image" Target="../media/image11.tiff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5.jpeg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2.wdp"/><Relationship Id="rId9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421341" y="470696"/>
            <a:ext cx="7808976" cy="10881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  <a:cs typeface="Century Gothic"/>
              </a:rPr>
              <a:t>TECNOLOGÍA DE ONDAS CORTAS PARA EL CONTROL DE PLAGAS EN LA MADERA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76205" y="1545795"/>
            <a:ext cx="7754112" cy="484632"/>
          </a:xfrm>
        </p:spPr>
        <p:txBody>
          <a:bodyPr/>
          <a:lstStyle/>
          <a:p>
            <a:pPr algn="r"/>
            <a:r>
              <a:rPr lang="es-ES" dirty="0" smtClean="0">
                <a:latin typeface="Century Gothic"/>
                <a:cs typeface="Century Gothic"/>
              </a:rPr>
              <a:t>Mayo 2013</a:t>
            </a:r>
            <a:endParaRPr lang="es-ES" dirty="0">
              <a:latin typeface="Century Gothic"/>
              <a:cs typeface="Century Gothic"/>
            </a:endParaRPr>
          </a:p>
        </p:txBody>
      </p:sp>
      <p:pic>
        <p:nvPicPr>
          <p:cNvPr id="13" name="Imagen 12" descr="ECOWOOD_PANTONE copiar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9" y="2337313"/>
            <a:ext cx="3333643" cy="104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_MG_0474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9" y="3607385"/>
            <a:ext cx="2160000" cy="2160000"/>
          </a:xfrm>
          <a:prstGeom prst="rect">
            <a:avLst/>
          </a:prstGeom>
        </p:spPr>
      </p:pic>
      <p:pic>
        <p:nvPicPr>
          <p:cNvPr id="5122" name="Picture 2" descr="C:\Users\pc\Desktop\Presentaciones\Presentaciones Univar México Mayo 2013\imágenes\_DSC6693.jpg"/>
          <p:cNvPicPr>
            <a:picLocks noChangeAspect="1" noChangeArrowheads="1"/>
          </p:cNvPicPr>
          <p:nvPr/>
        </p:nvPicPr>
        <p:blipFill>
          <a:blip r:embed="rId4" cstate="print"/>
          <a:srcRect r="6154"/>
          <a:stretch>
            <a:fillRect/>
          </a:stretch>
        </p:blipFill>
        <p:spPr bwMode="auto">
          <a:xfrm>
            <a:off x="2683484" y="3607385"/>
            <a:ext cx="3040422" cy="2160000"/>
          </a:xfrm>
          <a:prstGeom prst="rect">
            <a:avLst/>
          </a:prstGeom>
          <a:noFill/>
        </p:spPr>
      </p:pic>
      <p:pic>
        <p:nvPicPr>
          <p:cNvPr id="5123" name="Picture 3" descr="C:\Users\pc\Desktop\Presentaciones\Presentaciones Univar México Mayo 2013\imágenes\restauradores-libros-antiguo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6340" y="3607385"/>
            <a:ext cx="2884092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361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_MG_0340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067" y="1993191"/>
            <a:ext cx="2057400" cy="2057400"/>
          </a:xfrm>
          <a:prstGeom prst="rect">
            <a:avLst/>
          </a:prstGeom>
        </p:spPr>
      </p:pic>
      <p:pic>
        <p:nvPicPr>
          <p:cNvPr id="8" name="Imagen 7" descr="_MG_0357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067" y="4197246"/>
            <a:ext cx="2057400" cy="2057400"/>
          </a:xfrm>
          <a:prstGeom prst="rect">
            <a:avLst/>
          </a:prstGeom>
        </p:spPr>
      </p:pic>
      <p:pic>
        <p:nvPicPr>
          <p:cNvPr id="11" name="Imagen 10" descr="_MG_0368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56" y="1993191"/>
            <a:ext cx="2059200" cy="2059200"/>
          </a:xfrm>
          <a:prstGeom prst="rect">
            <a:avLst/>
          </a:prstGeom>
        </p:spPr>
      </p:pic>
      <p:pic>
        <p:nvPicPr>
          <p:cNvPr id="2" name="Imagen 1" descr="Foto_ventan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256" y="4195446"/>
            <a:ext cx="2059200" cy="2059200"/>
          </a:xfrm>
          <a:prstGeom prst="rect">
            <a:avLst/>
          </a:prstGeom>
        </p:spPr>
      </p:pic>
      <p:pic>
        <p:nvPicPr>
          <p:cNvPr id="4" name="Imagen 3" descr="_MG_0344.ti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067" y="1993191"/>
            <a:ext cx="2057400" cy="2057400"/>
          </a:xfrm>
          <a:prstGeom prst="rect">
            <a:avLst/>
          </a:prstGeom>
        </p:spPr>
      </p:pic>
      <p:pic>
        <p:nvPicPr>
          <p:cNvPr id="6" name="Imagen 5" descr="_MG_0361.tif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067" y="4197246"/>
            <a:ext cx="2057400" cy="2057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68854" y="3176002"/>
            <a:ext cx="418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Control de plagas en la madera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8854" y="4048328"/>
            <a:ext cx="382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Tecnología de Onda Corta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68854" y="4920654"/>
            <a:ext cx="382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Ecológico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68854" y="5792981"/>
            <a:ext cx="382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No invasivo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7" name="Imagen 6" descr="_MG_0328.t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030" y="4194897"/>
            <a:ext cx="2088000" cy="2088000"/>
          </a:xfrm>
          <a:prstGeom prst="rect">
            <a:avLst/>
          </a:prstGeom>
        </p:spPr>
      </p:pic>
      <p:pic>
        <p:nvPicPr>
          <p:cNvPr id="12" name="Imagen 11" descr="_MG_0390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896" y="1993295"/>
            <a:ext cx="2088000" cy="2088000"/>
          </a:xfrm>
          <a:prstGeom prst="rect">
            <a:avLst/>
          </a:prstGeom>
        </p:spPr>
      </p:pic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pic>
        <p:nvPicPr>
          <p:cNvPr id="5" name="Imagen 4" descr="Sin título-1.tif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509689" y="5767986"/>
            <a:ext cx="397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Tecnología simple y eficaz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09689" y="2279664"/>
            <a:ext cx="397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Tratamiento Reactivo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509689" y="3033764"/>
            <a:ext cx="397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Infestaciones puntuales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75608" y="3787864"/>
            <a:ext cx="451506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Tratamiento de Estructuras Ocultas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09689" y="4593259"/>
            <a:ext cx="4214723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Mantiene la integridad y apariencia de la madera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9" name="Imagen 8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" y="747060"/>
            <a:ext cx="3060521" cy="673988"/>
          </a:xfrm>
          <a:prstGeom prst="rect">
            <a:avLst/>
          </a:prstGeom>
        </p:spPr>
      </p:pic>
      <p:pic>
        <p:nvPicPr>
          <p:cNvPr id="1026" name="Picture 2" descr="C:\Users\pc\Desktop\Presentaciones\Presentaciones Univar México Mayo 2013\imágenes\_DSC6785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287" y="2270832"/>
            <a:ext cx="3916953" cy="3916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68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02009" y="2996872"/>
            <a:ext cx="5100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Simplicidad de Uso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02009" y="3887412"/>
            <a:ext cx="5100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Baja curva de Aprendizaje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04899" y="4777952"/>
            <a:ext cx="5100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Portátiles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79919" y="5668493"/>
            <a:ext cx="4411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Aplicación basada en tiempo</a:t>
            </a:r>
            <a:endParaRPr lang="es-ES" sz="21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pic>
        <p:nvPicPr>
          <p:cNvPr id="12" name="Imagen 11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  <p:pic>
        <p:nvPicPr>
          <p:cNvPr id="2050" name="Picture 2" descr="C:\Users\pc\Desktop\Presentaciones\Presentaciones Univar México Mayo 2013\imágenes\_DSC6671-11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4820414" y="2915285"/>
            <a:ext cx="3960423" cy="3120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75608" y="2355254"/>
            <a:ext cx="414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Máxima Seguridad de Uso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75608" y="3048284"/>
            <a:ext cx="414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Radiación No Ionizante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475608" y="3741314"/>
            <a:ext cx="4141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Precauciones de Perímetros de Seguridad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475608" y="4772898"/>
            <a:ext cx="4141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Accesorios medición de ondas 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475608" y="5465926"/>
            <a:ext cx="438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sz="2000">
                <a:latin typeface="Myriad Pro"/>
                <a:cs typeface="Myriad Pro"/>
              </a:defRPr>
            </a:lvl1pPr>
          </a:lstStyle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Diseñados y fabricados conforme a normativas internacionales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3" name="Imagen 2" descr="_MG_8875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96" y="2370372"/>
            <a:ext cx="3816424" cy="3816424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Imagen 10" descr="Sin título-1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Aplicaciones</a:t>
            </a:r>
            <a:endParaRPr lang="es-E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b="6697"/>
          <a:stretch>
            <a:fillRect/>
          </a:stretch>
        </p:blipFill>
        <p:spPr bwMode="auto">
          <a:xfrm>
            <a:off x="4357502" y="1821538"/>
            <a:ext cx="4471496" cy="48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n 11" descr="Sin título-1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451263" y="1955883"/>
            <a:ext cx="30163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entury Gothic" pitchFamily="34" charset="0"/>
              </a:rPr>
              <a:t>Las aplicaciones SAMI® </a:t>
            </a:r>
            <a:r>
              <a:rPr lang="es-ES" sz="2400" b="1" dirty="0" err="1" smtClean="0">
                <a:latin typeface="Century Gothic" pitchFamily="34" charset="0"/>
              </a:rPr>
              <a:t>Ecowood</a:t>
            </a:r>
            <a:endParaRPr lang="es-ES" sz="2400" b="1" dirty="0" smtClean="0">
              <a:latin typeface="Century Gothic" pitchFamily="34" charset="0"/>
            </a:endParaRPr>
          </a:p>
          <a:p>
            <a:endParaRPr lang="es-ES" sz="2400" b="1" dirty="0" smtClean="0"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Techos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Muebles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Librerías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Tarimas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Vigas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Patrimonio histórico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Puertas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Ventanas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Patrimonio cultural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Granos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Árboles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latin typeface="Century Gothic" pitchFamily="34" charset="0"/>
              </a:rPr>
              <a:t> Pallets industriales….</a:t>
            </a:r>
            <a:endParaRPr lang="es-E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_DSC6284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54" r="-854"/>
          <a:stretch>
            <a:fillRect/>
          </a:stretch>
        </p:blipFill>
        <p:spPr>
          <a:xfrm>
            <a:off x="627103" y="220155"/>
            <a:ext cx="8074367" cy="4115670"/>
          </a:xfrm>
          <a:effectLst>
            <a:reflection blurRad="6350" stA="52000" endA="300" endPos="11000" dir="5400000" sy="-100000" algn="bl" rotWithShape="0"/>
          </a:effec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Productos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0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 smtClean="0"/>
              <a:t>Equipo Autónomo</a:t>
            </a:r>
            <a:br>
              <a:rPr lang="es-ES" sz="3600" dirty="0" smtClean="0"/>
            </a:br>
            <a:r>
              <a:rPr lang="es-ES" sz="3600" dirty="0" smtClean="0"/>
              <a:t> EW1001SW</a:t>
            </a:r>
            <a:endParaRPr lang="es-ES" sz="3600" dirty="0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" y="747060"/>
            <a:ext cx="3060521" cy="673988"/>
          </a:xfrm>
          <a:prstGeom prst="rect">
            <a:avLst/>
          </a:prstGeom>
        </p:spPr>
      </p:pic>
      <p:pic>
        <p:nvPicPr>
          <p:cNvPr id="6" name="Imagen 5" descr="_DSC619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531" y="2954851"/>
            <a:ext cx="3401873" cy="33072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CuadroTexto 19"/>
          <p:cNvSpPr txBox="1"/>
          <p:nvPr/>
        </p:nvSpPr>
        <p:spPr>
          <a:xfrm>
            <a:off x="4021999" y="2536108"/>
            <a:ext cx="4821130" cy="36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Superficies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hasta 30 x 30 cm en cada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aplicación</a:t>
            </a:r>
          </a:p>
          <a:p>
            <a:pPr>
              <a:lnSpc>
                <a:spcPct val="120000"/>
              </a:lnSpc>
            </a:pPr>
            <a:endParaRPr lang="es-E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Incluye: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Trípode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regulable con freno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automático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Articulación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del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trípode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Manguera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 mando de control a distancia, de 12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longitud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Manguera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alimentación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1209" y="1963678"/>
            <a:ext cx="849192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Ideal para profesionales y pequeñas empresas</a:t>
            </a:r>
          </a:p>
        </p:txBody>
      </p:sp>
    </p:spTree>
    <p:extLst>
      <p:ext uri="{BB962C8B-B14F-4D97-AF65-F5344CB8AC3E}">
        <p14:creationId xmlns:p14="http://schemas.microsoft.com/office/powerpoint/2010/main" val="32007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_DSC631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4413" y="5575300"/>
            <a:ext cx="1457998" cy="87749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s-ES" sz="3000" dirty="0" smtClean="0"/>
              <a:t>Unidad </a:t>
            </a:r>
            <a:r>
              <a:rPr lang="es-ES" sz="3000" dirty="0"/>
              <a:t>de </a:t>
            </a:r>
            <a:r>
              <a:rPr lang="es-ES" sz="3000" dirty="0" smtClean="0"/>
              <a:t>Control </a:t>
            </a:r>
            <a:br>
              <a:rPr lang="es-ES" sz="3000" dirty="0" smtClean="0"/>
            </a:br>
            <a:r>
              <a:rPr lang="es-ES" sz="3000" dirty="0" smtClean="0"/>
              <a:t>EW3000SW</a:t>
            </a:r>
            <a:endParaRPr lang="es-ES" sz="3000" dirty="0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  <p:pic>
        <p:nvPicPr>
          <p:cNvPr id="4" name="Imagen 3" descr="_DSC6256.jpg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315" y="2092941"/>
            <a:ext cx="3036934" cy="202479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284162" y="3479112"/>
            <a:ext cx="4939950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Incluye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:</a:t>
            </a:r>
          </a:p>
          <a:p>
            <a:pPr marL="176213" indent="-161925">
              <a:lnSpc>
                <a:spcPct val="130000"/>
              </a:lnSpc>
              <a:buFont typeface="Arial"/>
              <a:buChar char="•"/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Trípode regulable con freno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automático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176213" indent="-161925">
              <a:lnSpc>
                <a:spcPct val="130000"/>
              </a:lnSpc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Mangueras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seguridad para Alimentación Alta/ Baja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Tensión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176213" indent="-161925">
              <a:lnSpc>
                <a:spcPct val="130000"/>
              </a:lnSpc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Manguera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alimentación de uso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industrial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176213" indent="-161925">
              <a:lnSpc>
                <a:spcPct val="130000"/>
              </a:lnSpc>
              <a:buFont typeface="Arial"/>
              <a:buChar char="•"/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Manguera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alimentación de uso doméstico</a:t>
            </a:r>
          </a:p>
        </p:txBody>
      </p:sp>
      <p:pic>
        <p:nvPicPr>
          <p:cNvPr id="10" name="Imagen 9" descr="_DSC6319.jp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139" y="4749202"/>
            <a:ext cx="1346544" cy="897696"/>
          </a:xfrm>
          <a:prstGeom prst="rect">
            <a:avLst/>
          </a:prstGeom>
        </p:spPr>
      </p:pic>
      <p:pic>
        <p:nvPicPr>
          <p:cNvPr id="8" name="Imagen 7" descr="_DSC6311.jpg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5129" y="4273013"/>
            <a:ext cx="1642161" cy="89999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92678" y="3808937"/>
            <a:ext cx="1536759" cy="2511532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84163" y="1860231"/>
            <a:ext cx="5259036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Control de los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equipos auxiliares de uno o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dos cabezales</a:t>
            </a:r>
          </a:p>
          <a:p>
            <a:pPr>
              <a:lnSpc>
                <a:spcPct val="120000"/>
              </a:lnSpc>
            </a:pPr>
            <a:endParaRPr lang="es-ES" sz="105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Hasta 1 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 lineal x 300 mm de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superficie en cada aplicación</a:t>
            </a:r>
          </a:p>
        </p:txBody>
      </p:sp>
    </p:spTree>
    <p:extLst>
      <p:ext uri="{BB962C8B-B14F-4D97-AF65-F5344CB8AC3E}">
        <p14:creationId xmlns:p14="http://schemas.microsoft.com/office/powerpoint/2010/main" val="325201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000" dirty="0" smtClean="0"/>
              <a:t>Equipo Auxiliar de </a:t>
            </a:r>
            <a:br>
              <a:rPr lang="es-ES" sz="3000" dirty="0" smtClean="0"/>
            </a:br>
            <a:r>
              <a:rPr lang="es-ES" sz="3000" dirty="0" smtClean="0"/>
              <a:t>  un Cabezal EW1010SW</a:t>
            </a:r>
            <a:endParaRPr lang="es-ES" sz="3000" dirty="0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49" y="747060"/>
            <a:ext cx="3060521" cy="673988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652897" y="2503623"/>
            <a:ext cx="5205353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Para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ser utilizado junto con la unidad de Control y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Alimentación EW3000SW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ratamiento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superficies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 hasta </a:t>
            </a: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30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x 30 cm en cada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aplicación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Incluye:</a:t>
            </a:r>
          </a:p>
          <a:p>
            <a:pPr marL="176213" indent="-161925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Articulación de fijación al Trípode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n 4" descr="_DSC614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617" y="2153290"/>
            <a:ext cx="3049517" cy="37373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7122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3200" dirty="0" smtClean="0"/>
              <a:t>Equipo Auxiliar de </a:t>
            </a:r>
            <a:br>
              <a:rPr lang="es-ES" sz="3200" dirty="0" smtClean="0"/>
            </a:br>
            <a:r>
              <a:rPr lang="es-ES" sz="3200" dirty="0" smtClean="0"/>
              <a:t>Dos Cabezales EW2020SW</a:t>
            </a:r>
            <a:endParaRPr lang="es-ES" sz="3200" dirty="0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1196" y="2107429"/>
            <a:ext cx="8480020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En conjunto con la </a:t>
            </a: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unidad de Control y </a:t>
            </a: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Alimentación EW300SW</a:t>
            </a:r>
          </a:p>
          <a:p>
            <a:pPr>
              <a:lnSpc>
                <a:spcPct val="120000"/>
              </a:lnSpc>
            </a:pPr>
            <a:endParaRPr lang="es-E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5" name="Imagen 4" descr="_DSC616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196" y="3034559"/>
            <a:ext cx="3917452" cy="24920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ángulo 6"/>
          <p:cNvSpPr/>
          <p:nvPr/>
        </p:nvSpPr>
        <p:spPr>
          <a:xfrm>
            <a:off x="4499490" y="3316212"/>
            <a:ext cx="4491178" cy="1928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Superficies de hasta 30 x 60 cm en cada aplicación</a:t>
            </a:r>
          </a:p>
          <a:p>
            <a:pPr>
              <a:lnSpc>
                <a:spcPct val="120000"/>
              </a:lnSpc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>
              <a:lnSpc>
                <a:spcPct val="120000"/>
              </a:lnSpc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Incluye:</a:t>
            </a:r>
          </a:p>
          <a:p>
            <a:pPr marL="176213" indent="-161925">
              <a:lnSpc>
                <a:spcPct val="120000"/>
              </a:lnSpc>
              <a:buFont typeface="Arial"/>
              <a:buChar char="•"/>
            </a:pPr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Articulación de fijación al Trípode</a:t>
            </a:r>
          </a:p>
        </p:txBody>
      </p:sp>
    </p:spTree>
    <p:extLst>
      <p:ext uri="{BB962C8B-B14F-4D97-AF65-F5344CB8AC3E}">
        <p14:creationId xmlns:p14="http://schemas.microsoft.com/office/powerpoint/2010/main" val="2311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7185287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5512" y="3793229"/>
            <a:ext cx="1593367" cy="2413763"/>
          </a:xfrm>
          <a:prstGeom prst="rect">
            <a:avLst/>
          </a:prstGeom>
        </p:spPr>
      </p:pic>
      <p:pic>
        <p:nvPicPr>
          <p:cNvPr id="7" name="Imagen 6" descr="13040938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32" y="2123722"/>
            <a:ext cx="1478506" cy="2213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702" y="2123721"/>
            <a:ext cx="2257177" cy="151871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23368" y="4354177"/>
            <a:ext cx="3860600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Innovación tecnológica para el control de plagas basada en ondas cortas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n 9" descr="200173362-001 sin camio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632" y="4706660"/>
            <a:ext cx="2257177" cy="1500332"/>
          </a:xfrm>
          <a:prstGeom prst="rect">
            <a:avLst/>
          </a:prstGeom>
        </p:spPr>
      </p:pic>
      <p:pic>
        <p:nvPicPr>
          <p:cNvPr id="12" name="Imagen 11" descr="71888421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0225" y="3790740"/>
            <a:ext cx="798039" cy="79803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es?</a:t>
            </a:r>
            <a:endParaRPr lang="es-ES" dirty="0"/>
          </a:p>
        </p:txBody>
      </p:sp>
      <p:pic>
        <p:nvPicPr>
          <p:cNvPr id="13" name="Imagen 12" descr="Sin título-1.tif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Equipo autónomo de</a:t>
            </a:r>
            <a:br>
              <a:rPr lang="es-ES" dirty="0" smtClean="0"/>
            </a:br>
            <a:r>
              <a:rPr lang="es-ES" dirty="0" smtClean="0"/>
              <a:t>cabezal simple EW1100uSW</a:t>
            </a:r>
            <a:endParaRPr lang="es-ES" dirty="0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949" y="747060"/>
            <a:ext cx="3060521" cy="673988"/>
          </a:xfrm>
          <a:prstGeom prst="rect">
            <a:avLst/>
          </a:prstGeom>
        </p:spPr>
      </p:pic>
      <p:pic>
        <p:nvPicPr>
          <p:cNvPr id="4098" name="Picture 2" descr="C:\Users\pc\Desktop\Presentaciones\Presentaciones Univar México Mayo 2013\imágenes\EW1100u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8963" y="3056340"/>
            <a:ext cx="4786963" cy="300016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364470" y="3210715"/>
            <a:ext cx="462515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Century Gothic" pitchFamily="34" charset="0"/>
              </a:rPr>
              <a:t>Ligero y altamente eficiente</a:t>
            </a:r>
          </a:p>
          <a:p>
            <a:endParaRPr lang="es-ES" sz="2000" dirty="0" smtClean="0">
              <a:latin typeface="Century Gothic" pitchFamily="34" charset="0"/>
            </a:endParaRPr>
          </a:p>
          <a:p>
            <a:r>
              <a:rPr lang="es-ES" sz="2000" dirty="0" smtClean="0">
                <a:latin typeface="Century Gothic" pitchFamily="34" charset="0"/>
              </a:rPr>
              <a:t>Para el tratamiento de superficies de hasta 300x300 mm, en cada aplicación</a:t>
            </a:r>
          </a:p>
          <a:p>
            <a:endParaRPr lang="es-ES" sz="2000" dirty="0" smtClean="0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Incluye:</a:t>
            </a:r>
          </a:p>
          <a:p>
            <a:pPr marL="176213" indent="-161925">
              <a:lnSpc>
                <a:spcPct val="120000"/>
              </a:lnSpc>
              <a:buFont typeface="Arial"/>
              <a:buChar char="•"/>
            </a:pPr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Articulación de fijación al Trípode</a:t>
            </a:r>
          </a:p>
          <a:p>
            <a:endParaRPr lang="es-ES" sz="2000" dirty="0"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4788" y="2113800"/>
            <a:ext cx="857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Century Gothic" pitchFamily="34" charset="0"/>
              </a:rPr>
              <a:t>Nuevo equipo autónomo, de cabezal simple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284163" y="341882"/>
            <a:ext cx="8578570" cy="43142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787" y="669438"/>
            <a:ext cx="7435550" cy="163745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549937" y="5009408"/>
            <a:ext cx="7772400" cy="1048871"/>
          </a:xfrm>
        </p:spPr>
        <p:txBody>
          <a:bodyPr>
            <a:normAutofit/>
          </a:bodyPr>
          <a:lstStyle/>
          <a:p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acción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Marcador de texto 3"/>
          <p:cNvSpPr>
            <a:spLocks noGrp="1"/>
          </p:cNvSpPr>
          <p:nvPr>
            <p:ph type="body" idx="1"/>
          </p:nvPr>
        </p:nvSpPr>
        <p:spPr>
          <a:xfrm>
            <a:off x="332192" y="3440052"/>
            <a:ext cx="7772400" cy="1151762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B9010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Demostración</a:t>
            </a:r>
            <a:endParaRPr lang="es-E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B9010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5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</a:t>
            </a:r>
            <a:r>
              <a:rPr lang="es-E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eedback</a:t>
            </a:r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Marcador de texto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56" y="453366"/>
            <a:ext cx="3343932" cy="415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1560" y="2561997"/>
            <a:ext cx="3845702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ndas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electromagnéticas </a:t>
            </a:r>
            <a:endParaRPr lang="es-ES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58859" y="2852936"/>
            <a:ext cx="3797297" cy="1944216"/>
          </a:xfrm>
          <a:prstGeom prst="rect">
            <a:avLst/>
          </a:prstGeom>
          <a:ln w="2222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11560" y="3440439"/>
            <a:ext cx="3528392" cy="89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Frecuencias entre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300 MHz y 300 </a:t>
            </a:r>
            <a:r>
              <a:rPr lang="es-ES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GHz</a:t>
            </a:r>
            <a:endParaRPr lang="es-ES" sz="2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11560" y="4725145"/>
            <a:ext cx="3845702" cy="89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Longitud de onda en el rango de 1 m a 1 mm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Ondas Cortas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584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Ondas Cortas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0" y="1756991"/>
            <a:ext cx="889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5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5342876" y="3239014"/>
            <a:ext cx="1389364" cy="1219856"/>
            <a:chOff x="4478780" y="2115924"/>
            <a:chExt cx="1389364" cy="1219856"/>
          </a:xfrm>
          <a:effectLst/>
        </p:grpSpPr>
        <p:sp>
          <p:nvSpPr>
            <p:cNvPr id="19" name="Elipse 18"/>
            <p:cNvSpPr/>
            <p:nvPr/>
          </p:nvSpPr>
          <p:spPr>
            <a:xfrm>
              <a:off x="4627196" y="2115924"/>
              <a:ext cx="1080000" cy="1088586"/>
            </a:xfrm>
            <a:prstGeom prst="ellipse">
              <a:avLst/>
            </a:prstGeom>
            <a:solidFill>
              <a:srgbClr val="B20000"/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 h="50800"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 rtlCol="0" anchor="t"/>
            <a:lstStyle/>
            <a:p>
              <a:pPr algn="ctr"/>
              <a:r>
                <a:rPr lang="es-ES" sz="4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-</a:t>
              </a:r>
            </a:p>
          </p:txBody>
        </p:sp>
        <p:sp>
          <p:nvSpPr>
            <p:cNvPr id="20" name="Acorde 19"/>
            <p:cNvSpPr/>
            <p:nvPr/>
          </p:nvSpPr>
          <p:spPr>
            <a:xfrm>
              <a:off x="4478780" y="2580821"/>
              <a:ext cx="792088" cy="751788"/>
            </a:xfrm>
            <a:prstGeom prst="chord">
              <a:avLst>
                <a:gd name="adj1" fmla="val 2396736"/>
                <a:gd name="adj2" fmla="val 13799762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s-ES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+</a:t>
              </a:r>
              <a:endParaRPr lang="es-ES" sz="3200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1" name="Acorde 20"/>
            <p:cNvSpPr/>
            <p:nvPr/>
          </p:nvSpPr>
          <p:spPr>
            <a:xfrm flipH="1">
              <a:off x="5076056" y="2583992"/>
              <a:ext cx="792088" cy="751788"/>
            </a:xfrm>
            <a:prstGeom prst="chord">
              <a:avLst>
                <a:gd name="adj1" fmla="val 2349162"/>
                <a:gd name="adj2" fmla="val 13899432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s-ES" sz="3200" b="1" dirty="0" smtClean="0">
                  <a:solidFill>
                    <a:schemeClr val="tx1"/>
                  </a:solidFill>
                  <a:latin typeface="Century Gothic"/>
                  <a:cs typeface="Century Gothic"/>
                </a:rPr>
                <a:t>+</a:t>
              </a:r>
              <a:endParaRPr lang="es-ES" sz="3200" b="1" dirty="0">
                <a:solidFill>
                  <a:schemeClr val="tx1"/>
                </a:solidFill>
                <a:latin typeface="Century Gothic"/>
                <a:cs typeface="Century Gothic"/>
              </a:endParaRPr>
            </a:p>
          </p:txBody>
        </p:sp>
      </p:grpSp>
      <p:sp>
        <p:nvSpPr>
          <p:cNvPr id="14" name="Forma libre 13"/>
          <p:cNvSpPr/>
          <p:nvPr/>
        </p:nvSpPr>
        <p:spPr>
          <a:xfrm>
            <a:off x="-1642736" y="4441051"/>
            <a:ext cx="7912270" cy="1529987"/>
          </a:xfrm>
          <a:custGeom>
            <a:avLst/>
            <a:gdLst>
              <a:gd name="connsiteX0" fmla="*/ 0 w 7912270"/>
              <a:gd name="connsiteY0" fmla="*/ 289050 h 1529987"/>
              <a:gd name="connsiteX1" fmla="*/ 131385 w 7912270"/>
              <a:gd name="connsiteY1" fmla="*/ 84661 h 1529987"/>
              <a:gd name="connsiteX2" fmla="*/ 729914 w 7912270"/>
              <a:gd name="connsiteY2" fmla="*/ 1515388 h 1529987"/>
              <a:gd name="connsiteX3" fmla="*/ 1357641 w 7912270"/>
              <a:gd name="connsiteY3" fmla="*/ 84661 h 1529987"/>
              <a:gd name="connsiteX4" fmla="*/ 2014563 w 7912270"/>
              <a:gd name="connsiteY4" fmla="*/ 1500789 h 1529987"/>
              <a:gd name="connsiteX5" fmla="*/ 2627691 w 7912270"/>
              <a:gd name="connsiteY5" fmla="*/ 84661 h 1529987"/>
              <a:gd name="connsiteX6" fmla="*/ 3255417 w 7912270"/>
              <a:gd name="connsiteY6" fmla="*/ 1500789 h 1529987"/>
              <a:gd name="connsiteX7" fmla="*/ 3897742 w 7912270"/>
              <a:gd name="connsiteY7" fmla="*/ 84661 h 1529987"/>
              <a:gd name="connsiteX8" fmla="*/ 4481673 w 7912270"/>
              <a:gd name="connsiteY8" fmla="*/ 1515388 h 1529987"/>
              <a:gd name="connsiteX9" fmla="*/ 5109400 w 7912270"/>
              <a:gd name="connsiteY9" fmla="*/ 84661 h 1529987"/>
              <a:gd name="connsiteX10" fmla="*/ 5766322 w 7912270"/>
              <a:gd name="connsiteY10" fmla="*/ 1515388 h 1529987"/>
              <a:gd name="connsiteX11" fmla="*/ 6379450 w 7912270"/>
              <a:gd name="connsiteY11" fmla="*/ 99260 h 1529987"/>
              <a:gd name="connsiteX12" fmla="*/ 7021775 w 7912270"/>
              <a:gd name="connsiteY12" fmla="*/ 1529987 h 1529987"/>
              <a:gd name="connsiteX13" fmla="*/ 7620304 w 7912270"/>
              <a:gd name="connsiteY13" fmla="*/ 99260 h 1529987"/>
              <a:gd name="connsiteX14" fmla="*/ 7912270 w 7912270"/>
              <a:gd name="connsiteY14" fmla="*/ 493440 h 152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2270" h="1529987">
                <a:moveTo>
                  <a:pt x="0" y="289050"/>
                </a:moveTo>
                <a:cubicBezTo>
                  <a:pt x="4866" y="84660"/>
                  <a:pt x="9733" y="-119729"/>
                  <a:pt x="131385" y="84661"/>
                </a:cubicBezTo>
                <a:cubicBezTo>
                  <a:pt x="253037" y="289051"/>
                  <a:pt x="525538" y="1515388"/>
                  <a:pt x="729914" y="1515388"/>
                </a:cubicBezTo>
                <a:cubicBezTo>
                  <a:pt x="934290" y="1515388"/>
                  <a:pt x="1143533" y="87094"/>
                  <a:pt x="1357641" y="84661"/>
                </a:cubicBezTo>
                <a:cubicBezTo>
                  <a:pt x="1571749" y="82228"/>
                  <a:pt x="1802888" y="1500789"/>
                  <a:pt x="2014563" y="1500789"/>
                </a:cubicBezTo>
                <a:cubicBezTo>
                  <a:pt x="2226238" y="1500789"/>
                  <a:pt x="2420882" y="84661"/>
                  <a:pt x="2627691" y="84661"/>
                </a:cubicBezTo>
                <a:cubicBezTo>
                  <a:pt x="2834500" y="84661"/>
                  <a:pt x="3043742" y="1500789"/>
                  <a:pt x="3255417" y="1500789"/>
                </a:cubicBezTo>
                <a:cubicBezTo>
                  <a:pt x="3467092" y="1500789"/>
                  <a:pt x="3693366" y="82228"/>
                  <a:pt x="3897742" y="84661"/>
                </a:cubicBezTo>
                <a:cubicBezTo>
                  <a:pt x="4102118" y="87094"/>
                  <a:pt x="4279730" y="1515388"/>
                  <a:pt x="4481673" y="1515388"/>
                </a:cubicBezTo>
                <a:cubicBezTo>
                  <a:pt x="4683616" y="1515388"/>
                  <a:pt x="4895292" y="84661"/>
                  <a:pt x="5109400" y="84661"/>
                </a:cubicBezTo>
                <a:cubicBezTo>
                  <a:pt x="5323508" y="84661"/>
                  <a:pt x="5554647" y="1512955"/>
                  <a:pt x="5766322" y="1515388"/>
                </a:cubicBezTo>
                <a:cubicBezTo>
                  <a:pt x="5977997" y="1517821"/>
                  <a:pt x="6170208" y="96827"/>
                  <a:pt x="6379450" y="99260"/>
                </a:cubicBezTo>
                <a:cubicBezTo>
                  <a:pt x="6588692" y="101693"/>
                  <a:pt x="6814966" y="1529987"/>
                  <a:pt x="7021775" y="1529987"/>
                </a:cubicBezTo>
                <a:cubicBezTo>
                  <a:pt x="7228584" y="1529987"/>
                  <a:pt x="7471888" y="272018"/>
                  <a:pt x="7620304" y="99260"/>
                </a:cubicBezTo>
                <a:cubicBezTo>
                  <a:pt x="7768720" y="-73498"/>
                  <a:pt x="7912270" y="493440"/>
                  <a:pt x="7912270" y="493440"/>
                </a:cubicBezTo>
              </a:path>
            </a:pathLst>
          </a:custGeom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683568" y="1802748"/>
            <a:ext cx="6402738" cy="955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Absorción volumétrica de ondas cortas</a:t>
            </a:r>
          </a:p>
          <a:p>
            <a:pPr>
              <a:lnSpc>
                <a:spcPct val="130000"/>
              </a:lnSpc>
            </a:pPr>
            <a:r>
              <a:rPr lang="es-E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Moléculas</a:t>
            </a:r>
            <a:r>
              <a:rPr lang="es-ES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s-E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Polares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43608" y="2904387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Agua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43608" y="3367212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Hidratos</a:t>
            </a:r>
            <a:r>
              <a:rPr lang="es-E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de</a:t>
            </a:r>
            <a:r>
              <a:rPr lang="es-E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Carbono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043608" y="383003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Proteínas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¿Cómo funciona?</a:t>
            </a:r>
            <a:endParaRPr lang="es-ES" dirty="0"/>
          </a:p>
        </p:txBody>
      </p:sp>
      <p:pic>
        <p:nvPicPr>
          <p:cNvPr id="17" name="Imagen 16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3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200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orma libre 222"/>
          <p:cNvSpPr>
            <a:spLocks noChangeAspect="1"/>
          </p:cNvSpPr>
          <p:nvPr/>
        </p:nvSpPr>
        <p:spPr>
          <a:xfrm>
            <a:off x="787030" y="2812890"/>
            <a:ext cx="3951829" cy="519005"/>
          </a:xfrm>
          <a:custGeom>
            <a:avLst/>
            <a:gdLst>
              <a:gd name="connsiteX0" fmla="*/ 0 w 7912270"/>
              <a:gd name="connsiteY0" fmla="*/ 289050 h 1529987"/>
              <a:gd name="connsiteX1" fmla="*/ 131385 w 7912270"/>
              <a:gd name="connsiteY1" fmla="*/ 84661 h 1529987"/>
              <a:gd name="connsiteX2" fmla="*/ 729914 w 7912270"/>
              <a:gd name="connsiteY2" fmla="*/ 1515388 h 1529987"/>
              <a:gd name="connsiteX3" fmla="*/ 1357641 w 7912270"/>
              <a:gd name="connsiteY3" fmla="*/ 84661 h 1529987"/>
              <a:gd name="connsiteX4" fmla="*/ 2014563 w 7912270"/>
              <a:gd name="connsiteY4" fmla="*/ 1500789 h 1529987"/>
              <a:gd name="connsiteX5" fmla="*/ 2627691 w 7912270"/>
              <a:gd name="connsiteY5" fmla="*/ 84661 h 1529987"/>
              <a:gd name="connsiteX6" fmla="*/ 3255417 w 7912270"/>
              <a:gd name="connsiteY6" fmla="*/ 1500789 h 1529987"/>
              <a:gd name="connsiteX7" fmla="*/ 3897742 w 7912270"/>
              <a:gd name="connsiteY7" fmla="*/ 84661 h 1529987"/>
              <a:gd name="connsiteX8" fmla="*/ 4481673 w 7912270"/>
              <a:gd name="connsiteY8" fmla="*/ 1515388 h 1529987"/>
              <a:gd name="connsiteX9" fmla="*/ 5109400 w 7912270"/>
              <a:gd name="connsiteY9" fmla="*/ 84661 h 1529987"/>
              <a:gd name="connsiteX10" fmla="*/ 5766322 w 7912270"/>
              <a:gd name="connsiteY10" fmla="*/ 1515388 h 1529987"/>
              <a:gd name="connsiteX11" fmla="*/ 6379450 w 7912270"/>
              <a:gd name="connsiteY11" fmla="*/ 99260 h 1529987"/>
              <a:gd name="connsiteX12" fmla="*/ 7021775 w 7912270"/>
              <a:gd name="connsiteY12" fmla="*/ 1529987 h 1529987"/>
              <a:gd name="connsiteX13" fmla="*/ 7620304 w 7912270"/>
              <a:gd name="connsiteY13" fmla="*/ 99260 h 1529987"/>
              <a:gd name="connsiteX14" fmla="*/ 7912270 w 7912270"/>
              <a:gd name="connsiteY14" fmla="*/ 493440 h 152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2270" h="1529987">
                <a:moveTo>
                  <a:pt x="0" y="289050"/>
                </a:moveTo>
                <a:cubicBezTo>
                  <a:pt x="4866" y="84660"/>
                  <a:pt x="9733" y="-119729"/>
                  <a:pt x="131385" y="84661"/>
                </a:cubicBezTo>
                <a:cubicBezTo>
                  <a:pt x="253037" y="289051"/>
                  <a:pt x="525538" y="1515388"/>
                  <a:pt x="729914" y="1515388"/>
                </a:cubicBezTo>
                <a:cubicBezTo>
                  <a:pt x="934290" y="1515388"/>
                  <a:pt x="1143533" y="87094"/>
                  <a:pt x="1357641" y="84661"/>
                </a:cubicBezTo>
                <a:cubicBezTo>
                  <a:pt x="1571749" y="82228"/>
                  <a:pt x="1802888" y="1500789"/>
                  <a:pt x="2014563" y="1500789"/>
                </a:cubicBezTo>
                <a:cubicBezTo>
                  <a:pt x="2226238" y="1500789"/>
                  <a:pt x="2420882" y="84661"/>
                  <a:pt x="2627691" y="84661"/>
                </a:cubicBezTo>
                <a:cubicBezTo>
                  <a:pt x="2834500" y="84661"/>
                  <a:pt x="3043742" y="1500789"/>
                  <a:pt x="3255417" y="1500789"/>
                </a:cubicBezTo>
                <a:cubicBezTo>
                  <a:pt x="3467092" y="1500789"/>
                  <a:pt x="3693366" y="82228"/>
                  <a:pt x="3897742" y="84661"/>
                </a:cubicBezTo>
                <a:cubicBezTo>
                  <a:pt x="4102118" y="87094"/>
                  <a:pt x="4279730" y="1515388"/>
                  <a:pt x="4481673" y="1515388"/>
                </a:cubicBezTo>
                <a:cubicBezTo>
                  <a:pt x="4683616" y="1515388"/>
                  <a:pt x="4895292" y="84661"/>
                  <a:pt x="5109400" y="84661"/>
                </a:cubicBezTo>
                <a:cubicBezTo>
                  <a:pt x="5323508" y="84661"/>
                  <a:pt x="5554647" y="1512955"/>
                  <a:pt x="5766322" y="1515388"/>
                </a:cubicBezTo>
                <a:cubicBezTo>
                  <a:pt x="5977997" y="1517821"/>
                  <a:pt x="6170208" y="96827"/>
                  <a:pt x="6379450" y="99260"/>
                </a:cubicBezTo>
                <a:cubicBezTo>
                  <a:pt x="6588692" y="101693"/>
                  <a:pt x="6814966" y="1529987"/>
                  <a:pt x="7021775" y="1529987"/>
                </a:cubicBezTo>
                <a:cubicBezTo>
                  <a:pt x="7228584" y="1529987"/>
                  <a:pt x="7471888" y="272018"/>
                  <a:pt x="7620304" y="99260"/>
                </a:cubicBezTo>
                <a:cubicBezTo>
                  <a:pt x="7768720" y="-73498"/>
                  <a:pt x="7912270" y="493440"/>
                  <a:pt x="7912270" y="493440"/>
                </a:cubicBezTo>
              </a:path>
            </a:pathLst>
          </a:custGeom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orma libre 13"/>
          <p:cNvSpPr>
            <a:spLocks noChangeAspect="1"/>
          </p:cNvSpPr>
          <p:nvPr/>
        </p:nvSpPr>
        <p:spPr>
          <a:xfrm>
            <a:off x="1041977" y="4425016"/>
            <a:ext cx="3951829" cy="661583"/>
          </a:xfrm>
          <a:custGeom>
            <a:avLst/>
            <a:gdLst>
              <a:gd name="connsiteX0" fmla="*/ 0 w 7912270"/>
              <a:gd name="connsiteY0" fmla="*/ 289050 h 1529987"/>
              <a:gd name="connsiteX1" fmla="*/ 131385 w 7912270"/>
              <a:gd name="connsiteY1" fmla="*/ 84661 h 1529987"/>
              <a:gd name="connsiteX2" fmla="*/ 729914 w 7912270"/>
              <a:gd name="connsiteY2" fmla="*/ 1515388 h 1529987"/>
              <a:gd name="connsiteX3" fmla="*/ 1357641 w 7912270"/>
              <a:gd name="connsiteY3" fmla="*/ 84661 h 1529987"/>
              <a:gd name="connsiteX4" fmla="*/ 2014563 w 7912270"/>
              <a:gd name="connsiteY4" fmla="*/ 1500789 h 1529987"/>
              <a:gd name="connsiteX5" fmla="*/ 2627691 w 7912270"/>
              <a:gd name="connsiteY5" fmla="*/ 84661 h 1529987"/>
              <a:gd name="connsiteX6" fmla="*/ 3255417 w 7912270"/>
              <a:gd name="connsiteY6" fmla="*/ 1500789 h 1529987"/>
              <a:gd name="connsiteX7" fmla="*/ 3897742 w 7912270"/>
              <a:gd name="connsiteY7" fmla="*/ 84661 h 1529987"/>
              <a:gd name="connsiteX8" fmla="*/ 4481673 w 7912270"/>
              <a:gd name="connsiteY8" fmla="*/ 1515388 h 1529987"/>
              <a:gd name="connsiteX9" fmla="*/ 5109400 w 7912270"/>
              <a:gd name="connsiteY9" fmla="*/ 84661 h 1529987"/>
              <a:gd name="connsiteX10" fmla="*/ 5766322 w 7912270"/>
              <a:gd name="connsiteY10" fmla="*/ 1515388 h 1529987"/>
              <a:gd name="connsiteX11" fmla="*/ 6379450 w 7912270"/>
              <a:gd name="connsiteY11" fmla="*/ 99260 h 1529987"/>
              <a:gd name="connsiteX12" fmla="*/ 7021775 w 7912270"/>
              <a:gd name="connsiteY12" fmla="*/ 1529987 h 1529987"/>
              <a:gd name="connsiteX13" fmla="*/ 7620304 w 7912270"/>
              <a:gd name="connsiteY13" fmla="*/ 99260 h 1529987"/>
              <a:gd name="connsiteX14" fmla="*/ 7912270 w 7912270"/>
              <a:gd name="connsiteY14" fmla="*/ 493440 h 152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2270" h="1529987">
                <a:moveTo>
                  <a:pt x="0" y="289050"/>
                </a:moveTo>
                <a:cubicBezTo>
                  <a:pt x="4866" y="84660"/>
                  <a:pt x="9733" y="-119729"/>
                  <a:pt x="131385" y="84661"/>
                </a:cubicBezTo>
                <a:cubicBezTo>
                  <a:pt x="253037" y="289051"/>
                  <a:pt x="525538" y="1515388"/>
                  <a:pt x="729914" y="1515388"/>
                </a:cubicBezTo>
                <a:cubicBezTo>
                  <a:pt x="934290" y="1515388"/>
                  <a:pt x="1143533" y="87094"/>
                  <a:pt x="1357641" y="84661"/>
                </a:cubicBezTo>
                <a:cubicBezTo>
                  <a:pt x="1571749" y="82228"/>
                  <a:pt x="1802888" y="1500789"/>
                  <a:pt x="2014563" y="1500789"/>
                </a:cubicBezTo>
                <a:cubicBezTo>
                  <a:pt x="2226238" y="1500789"/>
                  <a:pt x="2420882" y="84661"/>
                  <a:pt x="2627691" y="84661"/>
                </a:cubicBezTo>
                <a:cubicBezTo>
                  <a:pt x="2834500" y="84661"/>
                  <a:pt x="3043742" y="1500789"/>
                  <a:pt x="3255417" y="1500789"/>
                </a:cubicBezTo>
                <a:cubicBezTo>
                  <a:pt x="3467092" y="1500789"/>
                  <a:pt x="3693366" y="82228"/>
                  <a:pt x="3897742" y="84661"/>
                </a:cubicBezTo>
                <a:cubicBezTo>
                  <a:pt x="4102118" y="87094"/>
                  <a:pt x="4279730" y="1515388"/>
                  <a:pt x="4481673" y="1515388"/>
                </a:cubicBezTo>
                <a:cubicBezTo>
                  <a:pt x="4683616" y="1515388"/>
                  <a:pt x="4895292" y="84661"/>
                  <a:pt x="5109400" y="84661"/>
                </a:cubicBezTo>
                <a:cubicBezTo>
                  <a:pt x="5323508" y="84661"/>
                  <a:pt x="5554647" y="1512955"/>
                  <a:pt x="5766322" y="1515388"/>
                </a:cubicBezTo>
                <a:cubicBezTo>
                  <a:pt x="5977997" y="1517821"/>
                  <a:pt x="6170208" y="96827"/>
                  <a:pt x="6379450" y="99260"/>
                </a:cubicBezTo>
                <a:cubicBezTo>
                  <a:pt x="6588692" y="101693"/>
                  <a:pt x="6814966" y="1529987"/>
                  <a:pt x="7021775" y="1529987"/>
                </a:cubicBezTo>
                <a:cubicBezTo>
                  <a:pt x="7228584" y="1529987"/>
                  <a:pt x="7471888" y="272018"/>
                  <a:pt x="7620304" y="99260"/>
                </a:cubicBezTo>
                <a:cubicBezTo>
                  <a:pt x="7768720" y="-73498"/>
                  <a:pt x="7912270" y="493440"/>
                  <a:pt x="7912270" y="493440"/>
                </a:cubicBezTo>
              </a:path>
            </a:pathLst>
          </a:custGeom>
          <a:ln w="57150" cmpd="sng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6" name="Agrupar 5"/>
          <p:cNvGrpSpPr/>
          <p:nvPr/>
        </p:nvGrpSpPr>
        <p:grpSpPr>
          <a:xfrm>
            <a:off x="2773517" y="3291262"/>
            <a:ext cx="927596" cy="837197"/>
            <a:chOff x="2411760" y="2689802"/>
            <a:chExt cx="927596" cy="837197"/>
          </a:xfrm>
        </p:grpSpPr>
        <p:grpSp>
          <p:nvGrpSpPr>
            <p:cNvPr id="23" name="Agrupar 22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28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corde 19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corde 20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" name="CuadroTexto 2"/>
            <p:cNvSpPr txBox="1"/>
            <p:nvPr/>
          </p:nvSpPr>
          <p:spPr>
            <a:xfrm>
              <a:off x="2699792" y="2708920"/>
              <a:ext cx="36004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 smtClean="0"/>
                <a:t>-</a:t>
              </a:r>
              <a:endParaRPr lang="es-ES" sz="3200" b="1" dirty="0"/>
            </a:p>
          </p:txBody>
        </p:sp>
        <p:sp>
          <p:nvSpPr>
            <p:cNvPr id="104" name="CuadroTexto 103"/>
            <p:cNvSpPr txBox="1"/>
            <p:nvPr/>
          </p:nvSpPr>
          <p:spPr>
            <a:xfrm>
              <a:off x="2411760" y="3080893"/>
              <a:ext cx="360040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+</a:t>
              </a:r>
            </a:p>
          </p:txBody>
        </p:sp>
        <p:sp>
          <p:nvSpPr>
            <p:cNvPr id="105" name="CuadroTexto 104"/>
            <p:cNvSpPr txBox="1"/>
            <p:nvPr/>
          </p:nvSpPr>
          <p:spPr>
            <a:xfrm>
              <a:off x="2979316" y="3086878"/>
              <a:ext cx="360040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/>
                <a:t>+</a:t>
              </a:r>
            </a:p>
          </p:txBody>
        </p:sp>
      </p:grpSp>
      <p:grpSp>
        <p:nvGrpSpPr>
          <p:cNvPr id="106" name="Agrupar 105"/>
          <p:cNvGrpSpPr>
            <a:grpSpLocks noChangeAspect="1"/>
          </p:cNvGrpSpPr>
          <p:nvPr/>
        </p:nvGrpSpPr>
        <p:grpSpPr>
          <a:xfrm>
            <a:off x="3558285" y="4113165"/>
            <a:ext cx="742077" cy="656215"/>
            <a:chOff x="2411760" y="2689802"/>
            <a:chExt cx="927596" cy="820268"/>
          </a:xfrm>
        </p:grpSpPr>
        <p:grpSp>
          <p:nvGrpSpPr>
            <p:cNvPr id="107" name="Agrupar 106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11" name="Elipse 110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Acorde 111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Acorde 112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8" name="CuadroTexto 107"/>
            <p:cNvSpPr txBox="1"/>
            <p:nvPr/>
          </p:nvSpPr>
          <p:spPr>
            <a:xfrm>
              <a:off x="2699792" y="2708919"/>
              <a:ext cx="3600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-</a:t>
              </a:r>
              <a:endParaRPr lang="es-ES" sz="2400" b="1" dirty="0"/>
            </a:p>
          </p:txBody>
        </p:sp>
        <p:sp>
          <p:nvSpPr>
            <p:cNvPr id="109" name="CuadroTexto 108"/>
            <p:cNvSpPr txBox="1"/>
            <p:nvPr/>
          </p:nvSpPr>
          <p:spPr>
            <a:xfrm>
              <a:off x="2411760" y="3080893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  <p:sp>
          <p:nvSpPr>
            <p:cNvPr id="110" name="CuadroTexto 109"/>
            <p:cNvSpPr txBox="1"/>
            <p:nvPr/>
          </p:nvSpPr>
          <p:spPr>
            <a:xfrm>
              <a:off x="2979316" y="3086878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</p:grpSp>
      <p:grpSp>
        <p:nvGrpSpPr>
          <p:cNvPr id="114" name="Agrupar 113"/>
          <p:cNvGrpSpPr>
            <a:grpSpLocks noChangeAspect="1"/>
          </p:cNvGrpSpPr>
          <p:nvPr/>
        </p:nvGrpSpPr>
        <p:grpSpPr>
          <a:xfrm>
            <a:off x="2088364" y="4222901"/>
            <a:ext cx="742077" cy="656215"/>
            <a:chOff x="2411760" y="2689802"/>
            <a:chExt cx="927596" cy="820268"/>
          </a:xfrm>
        </p:grpSpPr>
        <p:grpSp>
          <p:nvGrpSpPr>
            <p:cNvPr id="115" name="Agrupar 114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19" name="Elipse 118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Acorde 119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Acorde 120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6" name="CuadroTexto 115"/>
            <p:cNvSpPr txBox="1"/>
            <p:nvPr/>
          </p:nvSpPr>
          <p:spPr>
            <a:xfrm>
              <a:off x="2699792" y="2708919"/>
              <a:ext cx="3600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-</a:t>
              </a:r>
              <a:endParaRPr lang="es-ES" sz="2400" b="1" dirty="0"/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2411760" y="3080893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2979316" y="3086878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</p:grpSp>
      <p:grpSp>
        <p:nvGrpSpPr>
          <p:cNvPr id="122" name="Agrupar 121"/>
          <p:cNvGrpSpPr>
            <a:grpSpLocks noChangeAspect="1"/>
          </p:cNvGrpSpPr>
          <p:nvPr/>
        </p:nvGrpSpPr>
        <p:grpSpPr>
          <a:xfrm>
            <a:off x="4211068" y="2470731"/>
            <a:ext cx="742077" cy="656215"/>
            <a:chOff x="2411760" y="2689802"/>
            <a:chExt cx="927596" cy="820268"/>
          </a:xfrm>
        </p:grpSpPr>
        <p:grpSp>
          <p:nvGrpSpPr>
            <p:cNvPr id="123" name="Agrupar 122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27" name="Elipse 126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Acorde 127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Acorde 128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4" name="CuadroTexto 123"/>
            <p:cNvSpPr txBox="1"/>
            <p:nvPr/>
          </p:nvSpPr>
          <p:spPr>
            <a:xfrm>
              <a:off x="2699792" y="2708919"/>
              <a:ext cx="3600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-</a:t>
              </a:r>
              <a:endParaRPr lang="es-ES" sz="2400" b="1" dirty="0"/>
            </a:p>
          </p:txBody>
        </p:sp>
        <p:sp>
          <p:nvSpPr>
            <p:cNvPr id="125" name="CuadroTexto 124"/>
            <p:cNvSpPr txBox="1"/>
            <p:nvPr/>
          </p:nvSpPr>
          <p:spPr>
            <a:xfrm>
              <a:off x="2411760" y="3080893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  <p:sp>
          <p:nvSpPr>
            <p:cNvPr id="126" name="CuadroTexto 125"/>
            <p:cNvSpPr txBox="1"/>
            <p:nvPr/>
          </p:nvSpPr>
          <p:spPr>
            <a:xfrm>
              <a:off x="2979316" y="3086878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</p:grpSp>
      <p:grpSp>
        <p:nvGrpSpPr>
          <p:cNvPr id="130" name="Agrupar 129"/>
          <p:cNvGrpSpPr>
            <a:grpSpLocks noChangeAspect="1"/>
          </p:cNvGrpSpPr>
          <p:nvPr/>
        </p:nvGrpSpPr>
        <p:grpSpPr>
          <a:xfrm>
            <a:off x="2209903" y="2646868"/>
            <a:ext cx="742077" cy="656215"/>
            <a:chOff x="2411760" y="2689802"/>
            <a:chExt cx="927596" cy="820268"/>
          </a:xfrm>
        </p:grpSpPr>
        <p:grpSp>
          <p:nvGrpSpPr>
            <p:cNvPr id="131" name="Agrupar 130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35" name="Elipse 134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20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Acorde 135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Acorde 136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r"/>
                <a:endParaRPr lang="es-ES" sz="12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2" name="CuadroTexto 131"/>
            <p:cNvSpPr txBox="1"/>
            <p:nvPr/>
          </p:nvSpPr>
          <p:spPr>
            <a:xfrm>
              <a:off x="2699792" y="2708919"/>
              <a:ext cx="36004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 smtClean="0"/>
                <a:t>-</a:t>
              </a:r>
              <a:endParaRPr lang="es-ES" sz="2400" b="1" dirty="0"/>
            </a:p>
          </p:txBody>
        </p:sp>
        <p:sp>
          <p:nvSpPr>
            <p:cNvPr id="133" name="CuadroTexto 132"/>
            <p:cNvSpPr txBox="1"/>
            <p:nvPr/>
          </p:nvSpPr>
          <p:spPr>
            <a:xfrm>
              <a:off x="2411760" y="3080893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  <p:sp>
          <p:nvSpPr>
            <p:cNvPr id="134" name="CuadroTexto 133"/>
            <p:cNvSpPr txBox="1"/>
            <p:nvPr/>
          </p:nvSpPr>
          <p:spPr>
            <a:xfrm>
              <a:off x="2979316" y="3086878"/>
              <a:ext cx="360040" cy="42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b="1" dirty="0"/>
                <a:t>+</a:t>
              </a:r>
            </a:p>
          </p:txBody>
        </p:sp>
      </p:grpSp>
      <p:grpSp>
        <p:nvGrpSpPr>
          <p:cNvPr id="138" name="Agrupar 137"/>
          <p:cNvGrpSpPr>
            <a:grpSpLocks noChangeAspect="1"/>
          </p:cNvGrpSpPr>
          <p:nvPr/>
        </p:nvGrpSpPr>
        <p:grpSpPr>
          <a:xfrm>
            <a:off x="4369904" y="4674254"/>
            <a:ext cx="593662" cy="561906"/>
            <a:chOff x="2411760" y="2689802"/>
            <a:chExt cx="927596" cy="877977"/>
          </a:xfrm>
        </p:grpSpPr>
        <p:grpSp>
          <p:nvGrpSpPr>
            <p:cNvPr id="139" name="Agrupar 138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43" name="Elipse 142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Acorde 143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Acorde 144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0" name="CuadroTexto 139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41" name="CuadroTexto 140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42" name="CuadroTexto 141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46" name="Agrupar 145"/>
          <p:cNvGrpSpPr>
            <a:grpSpLocks noChangeAspect="1"/>
          </p:cNvGrpSpPr>
          <p:nvPr/>
        </p:nvGrpSpPr>
        <p:grpSpPr>
          <a:xfrm>
            <a:off x="2980764" y="4701562"/>
            <a:ext cx="593662" cy="561908"/>
            <a:chOff x="2411760" y="2689800"/>
            <a:chExt cx="927596" cy="877979"/>
          </a:xfrm>
        </p:grpSpPr>
        <p:grpSp>
          <p:nvGrpSpPr>
            <p:cNvPr id="147" name="Agrupar 146"/>
            <p:cNvGrpSpPr>
              <a:grpSpLocks noChangeAspect="1"/>
            </p:cNvGrpSpPr>
            <p:nvPr/>
          </p:nvGrpSpPr>
          <p:grpSpPr>
            <a:xfrm>
              <a:off x="2411760" y="2689800"/>
              <a:ext cx="923921" cy="811209"/>
              <a:chOff x="4478780" y="2115920"/>
              <a:chExt cx="1389364" cy="1219860"/>
            </a:xfrm>
          </p:grpSpPr>
          <p:sp>
            <p:nvSpPr>
              <p:cNvPr id="151" name="Elipse 150"/>
              <p:cNvSpPr/>
              <p:nvPr/>
            </p:nvSpPr>
            <p:spPr>
              <a:xfrm>
                <a:off x="4627204" y="2115920"/>
                <a:ext cx="1080001" cy="1088585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Acorde 151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Acorde 152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CuadroTexto 147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49" name="CuadroTexto 148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50" name="CuadroTexto 149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54" name="Agrupar 153"/>
          <p:cNvGrpSpPr>
            <a:grpSpLocks noChangeAspect="1"/>
          </p:cNvGrpSpPr>
          <p:nvPr/>
        </p:nvGrpSpPr>
        <p:grpSpPr>
          <a:xfrm>
            <a:off x="2983116" y="2392464"/>
            <a:ext cx="593662" cy="561906"/>
            <a:chOff x="2411760" y="2689802"/>
            <a:chExt cx="927596" cy="877977"/>
          </a:xfrm>
        </p:grpSpPr>
        <p:grpSp>
          <p:nvGrpSpPr>
            <p:cNvPr id="155" name="Agrupar 154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59" name="Elipse 158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Acorde 159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Acorde 160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6" name="CuadroTexto 155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57" name="CuadroTexto 156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58" name="CuadroTexto 157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62" name="Agrupar 161"/>
          <p:cNvGrpSpPr>
            <a:grpSpLocks noChangeAspect="1"/>
          </p:cNvGrpSpPr>
          <p:nvPr/>
        </p:nvGrpSpPr>
        <p:grpSpPr>
          <a:xfrm>
            <a:off x="1440707" y="2415788"/>
            <a:ext cx="593662" cy="561906"/>
            <a:chOff x="2411760" y="2689802"/>
            <a:chExt cx="927596" cy="877977"/>
          </a:xfrm>
        </p:grpSpPr>
        <p:grpSp>
          <p:nvGrpSpPr>
            <p:cNvPr id="163" name="Agrupar 162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67" name="Elipse 166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Acorde 167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Acorde 168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4" name="CuadroTexto 163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65" name="CuadroTexto 164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66" name="CuadroTexto 165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70" name="Agrupar 169"/>
          <p:cNvGrpSpPr>
            <a:grpSpLocks noChangeAspect="1"/>
          </p:cNvGrpSpPr>
          <p:nvPr/>
        </p:nvGrpSpPr>
        <p:grpSpPr>
          <a:xfrm>
            <a:off x="4482394" y="3813154"/>
            <a:ext cx="593662" cy="561906"/>
            <a:chOff x="2411760" y="2689802"/>
            <a:chExt cx="927596" cy="877977"/>
          </a:xfrm>
        </p:grpSpPr>
        <p:grpSp>
          <p:nvGrpSpPr>
            <p:cNvPr id="171" name="Agrupar 170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9"/>
              <a:chOff x="4478780" y="2115921"/>
              <a:chExt cx="1389364" cy="1219859"/>
            </a:xfrm>
          </p:grpSpPr>
          <p:sp>
            <p:nvSpPr>
              <p:cNvPr id="175" name="Elipse 174"/>
              <p:cNvSpPr/>
              <p:nvPr/>
            </p:nvSpPr>
            <p:spPr>
              <a:xfrm>
                <a:off x="4627202" y="2115921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Acorde 175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Acorde 176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72" name="CuadroTexto 171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73" name="CuadroTexto 172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74" name="CuadroTexto 173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78" name="Agrupar 177"/>
          <p:cNvGrpSpPr>
            <a:grpSpLocks noChangeAspect="1"/>
          </p:cNvGrpSpPr>
          <p:nvPr/>
        </p:nvGrpSpPr>
        <p:grpSpPr>
          <a:xfrm>
            <a:off x="1377015" y="3885162"/>
            <a:ext cx="593662" cy="561906"/>
            <a:chOff x="2411760" y="2689802"/>
            <a:chExt cx="927596" cy="877977"/>
          </a:xfrm>
        </p:grpSpPr>
        <p:grpSp>
          <p:nvGrpSpPr>
            <p:cNvPr id="179" name="Agrupar 178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83" name="Elipse 182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Acorde 183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Acorde 184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0" name="CuadroTexto 179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81" name="CuadroTexto 180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82" name="CuadroTexto 181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186" name="Agrupar 185"/>
          <p:cNvGrpSpPr>
            <a:grpSpLocks noChangeAspect="1"/>
          </p:cNvGrpSpPr>
          <p:nvPr/>
        </p:nvGrpSpPr>
        <p:grpSpPr>
          <a:xfrm>
            <a:off x="3861199" y="3477392"/>
            <a:ext cx="534296" cy="505715"/>
            <a:chOff x="2411760" y="2689802"/>
            <a:chExt cx="927596" cy="877977"/>
          </a:xfrm>
        </p:grpSpPr>
        <p:grpSp>
          <p:nvGrpSpPr>
            <p:cNvPr id="187" name="Agrupar 186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91" name="Elipse 190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Acorde 191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Acorde 192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8" name="CuadroTexto 187"/>
            <p:cNvSpPr txBox="1"/>
            <p:nvPr/>
          </p:nvSpPr>
          <p:spPr>
            <a:xfrm>
              <a:off x="2699793" y="2708918"/>
              <a:ext cx="360039" cy="64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-</a:t>
              </a:r>
              <a:endParaRPr lang="es-ES" b="1" dirty="0"/>
            </a:p>
          </p:txBody>
        </p:sp>
        <p:sp>
          <p:nvSpPr>
            <p:cNvPr id="189" name="CuadroTexto 188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  <p:sp>
          <p:nvSpPr>
            <p:cNvPr id="190" name="CuadroTexto 189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</p:grpSp>
      <p:grpSp>
        <p:nvGrpSpPr>
          <p:cNvPr id="194" name="Agrupar 193"/>
          <p:cNvGrpSpPr>
            <a:grpSpLocks noChangeAspect="1"/>
          </p:cNvGrpSpPr>
          <p:nvPr/>
        </p:nvGrpSpPr>
        <p:grpSpPr>
          <a:xfrm>
            <a:off x="1271910" y="4646781"/>
            <a:ext cx="593662" cy="561906"/>
            <a:chOff x="2411760" y="2689802"/>
            <a:chExt cx="927596" cy="877977"/>
          </a:xfrm>
        </p:grpSpPr>
        <p:grpSp>
          <p:nvGrpSpPr>
            <p:cNvPr id="195" name="Agrupar 194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199" name="Elipse 198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Acorde 199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Acorde 200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1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96" name="CuadroTexto 195"/>
            <p:cNvSpPr txBox="1"/>
            <p:nvPr/>
          </p:nvSpPr>
          <p:spPr>
            <a:xfrm>
              <a:off x="2699793" y="2708919"/>
              <a:ext cx="360040" cy="62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b="1" dirty="0" smtClean="0"/>
                <a:t>-</a:t>
              </a:r>
              <a:endParaRPr lang="es-ES" sz="2000" b="1" dirty="0"/>
            </a:p>
          </p:txBody>
        </p:sp>
        <p:sp>
          <p:nvSpPr>
            <p:cNvPr id="197" name="CuadroTexto 196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  <p:sp>
          <p:nvSpPr>
            <p:cNvPr id="198" name="CuadroTexto 197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s-ES" sz="1400" b="1" dirty="0"/>
                <a:t>+</a:t>
              </a:r>
            </a:p>
          </p:txBody>
        </p:sp>
      </p:grpSp>
      <p:grpSp>
        <p:nvGrpSpPr>
          <p:cNvPr id="203" name="Agrupar 202"/>
          <p:cNvGrpSpPr>
            <a:grpSpLocks noChangeAspect="1"/>
          </p:cNvGrpSpPr>
          <p:nvPr/>
        </p:nvGrpSpPr>
        <p:grpSpPr>
          <a:xfrm>
            <a:off x="1067930" y="3108298"/>
            <a:ext cx="534296" cy="505715"/>
            <a:chOff x="2411760" y="2689802"/>
            <a:chExt cx="927596" cy="877977"/>
          </a:xfrm>
        </p:grpSpPr>
        <p:grpSp>
          <p:nvGrpSpPr>
            <p:cNvPr id="204" name="Agrupar 203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208" name="Elipse 207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Acorde 208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Acorde 209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5" name="CuadroTexto 204"/>
            <p:cNvSpPr txBox="1"/>
            <p:nvPr/>
          </p:nvSpPr>
          <p:spPr>
            <a:xfrm>
              <a:off x="2699793" y="2708918"/>
              <a:ext cx="360039" cy="64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-</a:t>
              </a:r>
              <a:endParaRPr lang="es-ES" b="1" dirty="0"/>
            </a:p>
          </p:txBody>
        </p:sp>
        <p:sp>
          <p:nvSpPr>
            <p:cNvPr id="206" name="CuadroTexto 205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  <p:sp>
          <p:nvSpPr>
            <p:cNvPr id="207" name="CuadroTexto 206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</p:grpSp>
      <p:grpSp>
        <p:nvGrpSpPr>
          <p:cNvPr id="211" name="Agrupar 210"/>
          <p:cNvGrpSpPr>
            <a:grpSpLocks noChangeAspect="1"/>
          </p:cNvGrpSpPr>
          <p:nvPr/>
        </p:nvGrpSpPr>
        <p:grpSpPr>
          <a:xfrm>
            <a:off x="1968325" y="3453250"/>
            <a:ext cx="534296" cy="505715"/>
            <a:chOff x="2411760" y="2689802"/>
            <a:chExt cx="927596" cy="877977"/>
          </a:xfrm>
        </p:grpSpPr>
        <p:grpSp>
          <p:nvGrpSpPr>
            <p:cNvPr id="212" name="Agrupar 211"/>
            <p:cNvGrpSpPr>
              <a:grpSpLocks noChangeAspect="1"/>
            </p:cNvGrpSpPr>
            <p:nvPr/>
          </p:nvGrpSpPr>
          <p:grpSpPr>
            <a:xfrm>
              <a:off x="2411760" y="2689802"/>
              <a:ext cx="923921" cy="811206"/>
              <a:chOff x="4478780" y="2115924"/>
              <a:chExt cx="1389364" cy="1219856"/>
            </a:xfrm>
          </p:grpSpPr>
          <p:sp>
            <p:nvSpPr>
              <p:cNvPr id="216" name="Elipse 215"/>
              <p:cNvSpPr/>
              <p:nvPr/>
            </p:nvSpPr>
            <p:spPr>
              <a:xfrm>
                <a:off x="4627201" y="2115924"/>
                <a:ext cx="1080001" cy="1088586"/>
              </a:xfrm>
              <a:prstGeom prst="ellipse">
                <a:avLst/>
              </a:prstGeom>
              <a:solidFill>
                <a:srgbClr val="B20000"/>
              </a:solidFill>
              <a:ln>
                <a:noFill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Acorde 216"/>
              <p:cNvSpPr/>
              <p:nvPr/>
            </p:nvSpPr>
            <p:spPr>
              <a:xfrm>
                <a:off x="4478780" y="2580821"/>
                <a:ext cx="792088" cy="751788"/>
              </a:xfrm>
              <a:prstGeom prst="chord">
                <a:avLst>
                  <a:gd name="adj1" fmla="val 2396736"/>
                  <a:gd name="adj2" fmla="val 1379976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Acorde 217"/>
              <p:cNvSpPr/>
              <p:nvPr/>
            </p:nvSpPr>
            <p:spPr>
              <a:xfrm flipH="1">
                <a:off x="5076056" y="2583992"/>
                <a:ext cx="792088" cy="751788"/>
              </a:xfrm>
              <a:prstGeom prst="chord">
                <a:avLst>
                  <a:gd name="adj1" fmla="val 2349162"/>
                  <a:gd name="adj2" fmla="val 13899432"/>
                </a:avLst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B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es-ES" sz="105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3" name="CuadroTexto 212"/>
            <p:cNvSpPr txBox="1"/>
            <p:nvPr/>
          </p:nvSpPr>
          <p:spPr>
            <a:xfrm>
              <a:off x="2699793" y="2708918"/>
              <a:ext cx="360039" cy="641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 smtClean="0"/>
                <a:t>-</a:t>
              </a:r>
              <a:endParaRPr lang="es-ES" b="1" dirty="0"/>
            </a:p>
          </p:txBody>
        </p:sp>
        <p:sp>
          <p:nvSpPr>
            <p:cNvPr id="214" name="CuadroTexto 213"/>
            <p:cNvSpPr txBox="1"/>
            <p:nvPr/>
          </p:nvSpPr>
          <p:spPr>
            <a:xfrm>
              <a:off x="2411760" y="3080892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  <p:sp>
          <p:nvSpPr>
            <p:cNvPr id="215" name="CuadroTexto 214"/>
            <p:cNvSpPr txBox="1"/>
            <p:nvPr/>
          </p:nvSpPr>
          <p:spPr>
            <a:xfrm>
              <a:off x="2979316" y="3086878"/>
              <a:ext cx="360040" cy="480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/>
                <a:t>+</a:t>
              </a:r>
            </a:p>
          </p:txBody>
        </p:sp>
      </p:grpSp>
      <p:sp>
        <p:nvSpPr>
          <p:cNvPr id="10" name="Rectángulo redondeado 9"/>
          <p:cNvSpPr/>
          <p:nvPr/>
        </p:nvSpPr>
        <p:spPr>
          <a:xfrm>
            <a:off x="6084168" y="2284007"/>
            <a:ext cx="216024" cy="3459205"/>
          </a:xfrm>
          <a:custGeom>
            <a:avLst/>
            <a:gdLst/>
            <a:ahLst/>
            <a:cxnLst/>
            <a:rect l="l" t="t" r="r" b="b"/>
            <a:pathLst>
              <a:path w="216024" h="3459205">
                <a:moveTo>
                  <a:pt x="36005" y="129246"/>
                </a:moveTo>
                <a:lnTo>
                  <a:pt x="103758" y="129246"/>
                </a:lnTo>
                <a:lnTo>
                  <a:pt x="180019" y="129246"/>
                </a:lnTo>
                <a:lnTo>
                  <a:pt x="216024" y="165251"/>
                </a:lnTo>
                <a:lnTo>
                  <a:pt x="216024" y="2941324"/>
                </a:lnTo>
                <a:lnTo>
                  <a:pt x="176271" y="2981077"/>
                </a:lnTo>
                <a:lnTo>
                  <a:pt x="176271" y="3391500"/>
                </a:lnTo>
                <a:cubicBezTo>
                  <a:pt x="176271" y="3428892"/>
                  <a:pt x="145958" y="3459205"/>
                  <a:pt x="108566" y="3459205"/>
                </a:cubicBezTo>
                <a:lnTo>
                  <a:pt x="105805" y="3459205"/>
                </a:lnTo>
                <a:cubicBezTo>
                  <a:pt x="68413" y="3459205"/>
                  <a:pt x="38100" y="3428892"/>
                  <a:pt x="38100" y="3391500"/>
                </a:cubicBezTo>
                <a:lnTo>
                  <a:pt x="38100" y="2979424"/>
                </a:lnTo>
                <a:lnTo>
                  <a:pt x="0" y="2941324"/>
                </a:lnTo>
                <a:lnTo>
                  <a:pt x="0" y="165251"/>
                </a:lnTo>
                <a:close/>
                <a:moveTo>
                  <a:pt x="103759" y="32311"/>
                </a:moveTo>
                <a:cubicBezTo>
                  <a:pt x="81835" y="32311"/>
                  <a:pt x="64062" y="46778"/>
                  <a:pt x="64062" y="64623"/>
                </a:cubicBezTo>
                <a:cubicBezTo>
                  <a:pt x="64062" y="82468"/>
                  <a:pt x="81835" y="96935"/>
                  <a:pt x="103759" y="96935"/>
                </a:cubicBezTo>
                <a:cubicBezTo>
                  <a:pt x="125683" y="96935"/>
                  <a:pt x="143456" y="82468"/>
                  <a:pt x="143456" y="64623"/>
                </a:cubicBezTo>
                <a:cubicBezTo>
                  <a:pt x="143456" y="46778"/>
                  <a:pt x="125683" y="32311"/>
                  <a:pt x="103759" y="32311"/>
                </a:cubicBezTo>
                <a:close/>
                <a:moveTo>
                  <a:pt x="103758" y="0"/>
                </a:moveTo>
                <a:cubicBezTo>
                  <a:pt x="143527" y="0"/>
                  <a:pt x="175766" y="28933"/>
                  <a:pt x="175766" y="64623"/>
                </a:cubicBezTo>
                <a:cubicBezTo>
                  <a:pt x="175766" y="100313"/>
                  <a:pt x="143527" y="129246"/>
                  <a:pt x="103758" y="129246"/>
                </a:cubicBezTo>
                <a:cubicBezTo>
                  <a:pt x="63989" y="129246"/>
                  <a:pt x="31750" y="100313"/>
                  <a:pt x="31750" y="64623"/>
                </a:cubicBezTo>
                <a:cubicBezTo>
                  <a:pt x="31750" y="28933"/>
                  <a:pt x="63989" y="0"/>
                  <a:pt x="103758" y="0"/>
                </a:cubicBezTo>
                <a:close/>
              </a:path>
            </a:pathLst>
          </a:custGeom>
          <a:solidFill>
            <a:schemeClr val="bg1"/>
          </a:solidFill>
          <a:ln w="12700" cmpd="sng">
            <a:solidFill>
              <a:srgbClr val="262626"/>
            </a:solidFill>
          </a:ln>
          <a:effectLst>
            <a:reflection blurRad="6350" stA="40000" endA="300" endPos="18000" dist="76200" dir="5400000" sy="-100000" algn="bl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6181576" y="4243630"/>
            <a:ext cx="18000" cy="720000"/>
          </a:xfrm>
          <a:prstGeom prst="rect">
            <a:avLst/>
          </a:prstGeom>
          <a:solidFill>
            <a:srgbClr val="FF0000"/>
          </a:solidFill>
          <a:ln>
            <a:solidFill>
              <a:srgbClr val="B2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Rectángulo 102"/>
          <p:cNvSpPr/>
          <p:nvPr/>
        </p:nvSpPr>
        <p:spPr>
          <a:xfrm>
            <a:off x="6176316" y="4245940"/>
            <a:ext cx="18000" cy="900000"/>
          </a:xfrm>
          <a:prstGeom prst="rect">
            <a:avLst/>
          </a:prstGeom>
          <a:solidFill>
            <a:srgbClr val="FF0000"/>
          </a:solidFill>
          <a:ln>
            <a:solidFill>
              <a:srgbClr val="B2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Agrupar 16"/>
          <p:cNvGrpSpPr/>
          <p:nvPr/>
        </p:nvGrpSpPr>
        <p:grpSpPr>
          <a:xfrm>
            <a:off x="6084168" y="2409636"/>
            <a:ext cx="216024" cy="3329959"/>
            <a:chOff x="6588224" y="1967632"/>
            <a:chExt cx="216024" cy="3329959"/>
          </a:xfrm>
          <a:effectLst/>
        </p:grpSpPr>
        <p:sp>
          <p:nvSpPr>
            <p:cNvPr id="202" name="Rectángulo redondeado 9"/>
            <p:cNvSpPr/>
            <p:nvPr/>
          </p:nvSpPr>
          <p:spPr>
            <a:xfrm>
              <a:off x="6588224" y="1967632"/>
              <a:ext cx="216024" cy="3329959"/>
            </a:xfrm>
            <a:custGeom>
              <a:avLst/>
              <a:gdLst/>
              <a:ahLst/>
              <a:cxnLst/>
              <a:rect l="l" t="t" r="r" b="b"/>
              <a:pathLst>
                <a:path w="216024" h="3329959">
                  <a:moveTo>
                    <a:pt x="36005" y="0"/>
                  </a:moveTo>
                  <a:lnTo>
                    <a:pt x="180019" y="0"/>
                  </a:lnTo>
                  <a:lnTo>
                    <a:pt x="216024" y="36005"/>
                  </a:lnTo>
                  <a:lnTo>
                    <a:pt x="216024" y="2812078"/>
                  </a:lnTo>
                  <a:lnTo>
                    <a:pt x="176271" y="2851831"/>
                  </a:lnTo>
                  <a:lnTo>
                    <a:pt x="176271" y="3262254"/>
                  </a:lnTo>
                  <a:cubicBezTo>
                    <a:pt x="176271" y="3299646"/>
                    <a:pt x="145958" y="3329959"/>
                    <a:pt x="108566" y="3329959"/>
                  </a:cubicBezTo>
                  <a:lnTo>
                    <a:pt x="105805" y="3329959"/>
                  </a:lnTo>
                  <a:cubicBezTo>
                    <a:pt x="68413" y="3329959"/>
                    <a:pt x="38100" y="3299646"/>
                    <a:pt x="38100" y="3262254"/>
                  </a:cubicBezTo>
                  <a:lnTo>
                    <a:pt x="38100" y="2850178"/>
                  </a:lnTo>
                  <a:lnTo>
                    <a:pt x="0" y="2812078"/>
                  </a:lnTo>
                  <a:lnTo>
                    <a:pt x="0" y="36005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85000"/>
                  <a:lumOff val="1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1" name="Conector recto 10"/>
            <p:cNvCxnSpPr/>
            <p:nvPr/>
          </p:nvCxnSpPr>
          <p:spPr>
            <a:xfrm>
              <a:off x="6588224" y="2887092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ector recto 84"/>
            <p:cNvCxnSpPr/>
            <p:nvPr/>
          </p:nvCxnSpPr>
          <p:spPr>
            <a:xfrm>
              <a:off x="6588224" y="3039205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ector recto 85"/>
            <p:cNvCxnSpPr/>
            <p:nvPr/>
          </p:nvCxnSpPr>
          <p:spPr>
            <a:xfrm>
              <a:off x="6588224" y="3191318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ector recto 92"/>
            <p:cNvCxnSpPr/>
            <p:nvPr/>
          </p:nvCxnSpPr>
          <p:spPr>
            <a:xfrm>
              <a:off x="6588224" y="3343431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ector recto 93"/>
            <p:cNvCxnSpPr/>
            <p:nvPr/>
          </p:nvCxnSpPr>
          <p:spPr>
            <a:xfrm>
              <a:off x="6588224" y="3495544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ector recto 94"/>
            <p:cNvCxnSpPr/>
            <p:nvPr/>
          </p:nvCxnSpPr>
          <p:spPr>
            <a:xfrm>
              <a:off x="6588224" y="3647657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ector recto 95"/>
            <p:cNvCxnSpPr/>
            <p:nvPr/>
          </p:nvCxnSpPr>
          <p:spPr>
            <a:xfrm>
              <a:off x="6588224" y="3799770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ector recto 96"/>
            <p:cNvCxnSpPr/>
            <p:nvPr/>
          </p:nvCxnSpPr>
          <p:spPr>
            <a:xfrm>
              <a:off x="6588224" y="3951883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Conector recto 97"/>
            <p:cNvCxnSpPr/>
            <p:nvPr/>
          </p:nvCxnSpPr>
          <p:spPr>
            <a:xfrm>
              <a:off x="6588224" y="4103996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ector recto 98"/>
            <p:cNvCxnSpPr/>
            <p:nvPr/>
          </p:nvCxnSpPr>
          <p:spPr>
            <a:xfrm>
              <a:off x="6588224" y="4256109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ector recto 99"/>
            <p:cNvCxnSpPr/>
            <p:nvPr/>
          </p:nvCxnSpPr>
          <p:spPr>
            <a:xfrm>
              <a:off x="6588224" y="4408222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ector recto 100"/>
            <p:cNvCxnSpPr/>
            <p:nvPr/>
          </p:nvCxnSpPr>
          <p:spPr>
            <a:xfrm>
              <a:off x="6588224" y="4560335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ector recto 101"/>
            <p:cNvCxnSpPr/>
            <p:nvPr/>
          </p:nvCxnSpPr>
          <p:spPr>
            <a:xfrm>
              <a:off x="6588224" y="4712444"/>
              <a:ext cx="126254" cy="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ángulo 1"/>
          <p:cNvSpPr/>
          <p:nvPr/>
        </p:nvSpPr>
        <p:spPr>
          <a:xfrm>
            <a:off x="6513939" y="2718876"/>
            <a:ext cx="201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yriad Pro"/>
                <a:cs typeface="Myriad Pro"/>
              </a:rPr>
              <a:t>100ºC</a:t>
            </a:r>
            <a:endParaRPr lang="es-ES_tradnl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Myriad Pro"/>
              <a:cs typeface="Myriad Pro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pic>
        <p:nvPicPr>
          <p:cNvPr id="225" name="Imagen 224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  <p:sp>
        <p:nvSpPr>
          <p:cNvPr id="219" name="CuadroTexto 218"/>
          <p:cNvSpPr txBox="1"/>
          <p:nvPr/>
        </p:nvSpPr>
        <p:spPr>
          <a:xfrm>
            <a:off x="787030" y="5680492"/>
            <a:ext cx="5045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Energía de la onda es transformada en energía térmica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78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 0.00254 L 0.10648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5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3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8 0.00254 L 0.10648 0.0025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56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3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3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018 0.01529 L -0.00034 -0.0963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58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14" grpId="0" animBg="1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Sin título-1.t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" y="747060"/>
            <a:ext cx="3060521" cy="673988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931454" y="2896547"/>
            <a:ext cx="2649600" cy="2648713"/>
          </a:xfrm>
          <a:prstGeom prst="ellipse">
            <a:avLst/>
          </a:prstGeom>
          <a:gradFill flip="none" rotWithShape="1">
            <a:gsLst>
              <a:gs pos="86000">
                <a:srgbClr val="000090"/>
              </a:gs>
              <a:gs pos="0">
                <a:srgbClr val="6699FF"/>
              </a:gs>
              <a:gs pos="42000">
                <a:srgbClr val="3366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5657269" y="2881057"/>
            <a:ext cx="2649600" cy="2648713"/>
          </a:xfrm>
          <a:prstGeom prst="ellipse">
            <a:avLst/>
          </a:prstGeom>
          <a:gradFill flip="none" rotWithShape="1">
            <a:gsLst>
              <a:gs pos="72000">
                <a:srgbClr val="FF0000"/>
              </a:gs>
              <a:gs pos="37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115" y="5762114"/>
            <a:ext cx="38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defRPr>
            </a:lvl1pPr>
          </a:lstStyle>
          <a:p>
            <a:r>
              <a:rPr lang="es-ES" dirty="0">
                <a:latin typeface="Century Gothic"/>
                <a:cs typeface="Century Gothic"/>
              </a:rPr>
              <a:t>Calentamiento Convencional</a:t>
            </a:r>
          </a:p>
        </p:txBody>
      </p:sp>
      <p:cxnSp>
        <p:nvCxnSpPr>
          <p:cNvPr id="10" name="Conector recto de flecha 9"/>
          <p:cNvCxnSpPr>
            <a:endCxn id="6" idx="1"/>
          </p:cNvCxnSpPr>
          <p:nvPr/>
        </p:nvCxnSpPr>
        <p:spPr>
          <a:xfrm>
            <a:off x="661763" y="2555776"/>
            <a:ext cx="657716" cy="728666"/>
          </a:xfrm>
          <a:prstGeom prst="straightConnector1">
            <a:avLst/>
          </a:prstGeom>
          <a:ln w="44450"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6" idx="7"/>
          </p:cNvCxnSpPr>
          <p:nvPr/>
        </p:nvCxnSpPr>
        <p:spPr>
          <a:xfrm flipH="1">
            <a:off x="3193029" y="2555776"/>
            <a:ext cx="529255" cy="728666"/>
          </a:xfrm>
          <a:prstGeom prst="straightConnector1">
            <a:avLst/>
          </a:prstGeom>
          <a:ln w="44450">
            <a:tailEnd type="stealth" w="lg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6210874" y="3825918"/>
            <a:ext cx="480143" cy="89839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sp>
        <p:nvSpPr>
          <p:cNvPr id="17" name="Elipse 16"/>
          <p:cNvSpPr/>
          <p:nvPr/>
        </p:nvSpPr>
        <p:spPr>
          <a:xfrm rot="5400000">
            <a:off x="7215133" y="3877656"/>
            <a:ext cx="480143" cy="898394"/>
          </a:xfrm>
          <a:prstGeom prst="ellipse">
            <a:avLst/>
          </a:prstGeom>
          <a:solidFill>
            <a:schemeClr val="bg1"/>
          </a:solidFill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288314" y="3840155"/>
            <a:ext cx="27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/>
                <a:cs typeface="Century Gothic"/>
              </a:rPr>
              <a:t>+</a:t>
            </a:r>
            <a:endParaRPr lang="es-ES" b="1" dirty="0">
              <a:latin typeface="Century Gothic"/>
              <a:cs typeface="Century Gothic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301322" y="4317845"/>
            <a:ext cx="27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/>
                <a:cs typeface="Century Gothic"/>
              </a:rPr>
              <a:t>-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7036983" y="4120143"/>
            <a:ext cx="27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entury Gothic"/>
                <a:cs typeface="Century Gothic"/>
              </a:rPr>
              <a:t>+</a:t>
            </a:r>
            <a:endParaRPr lang="es-ES" b="1" dirty="0">
              <a:latin typeface="Century Gothic"/>
              <a:cs typeface="Century Gothic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7623047" y="4117761"/>
            <a:ext cx="27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entury Gothic"/>
                <a:cs typeface="Century Gothic"/>
              </a:rPr>
              <a:t>-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319290" y="4835149"/>
            <a:ext cx="1350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Century Gothic"/>
                <a:cs typeface="Century Gothic"/>
              </a:rPr>
              <a:t>Q interior</a:t>
            </a:r>
            <a:endParaRPr lang="es-ES" sz="2000" b="1" dirty="0">
              <a:latin typeface="Century Gothic"/>
              <a:cs typeface="Century Gothic"/>
            </a:endParaRPr>
          </a:p>
        </p:txBody>
      </p:sp>
      <p:cxnSp>
        <p:nvCxnSpPr>
          <p:cNvPr id="23" name="Conector recto de flecha 22"/>
          <p:cNvCxnSpPr>
            <a:endCxn id="7" idx="1"/>
          </p:cNvCxnSpPr>
          <p:nvPr/>
        </p:nvCxnSpPr>
        <p:spPr>
          <a:xfrm>
            <a:off x="5354764" y="2429356"/>
            <a:ext cx="690530" cy="839596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endCxn id="7" idx="7"/>
          </p:cNvCxnSpPr>
          <p:nvPr/>
        </p:nvCxnSpPr>
        <p:spPr>
          <a:xfrm flipH="1">
            <a:off x="7918844" y="2429356"/>
            <a:ext cx="496442" cy="839596"/>
          </a:xfrm>
          <a:prstGeom prst="straightConnector1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  <a:headEnd type="stealth" w="lg" len="sm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5084435" y="5762114"/>
            <a:ext cx="38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Calentamiento por </a:t>
            </a:r>
          </a:p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Ondas Cortas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610805" y="1936193"/>
            <a:ext cx="27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404040"/>
                </a:solidFill>
                <a:latin typeface="Century Gothic"/>
                <a:cs typeface="Century Gothic"/>
              </a:rPr>
              <a:t>Pierde Calor</a:t>
            </a:r>
            <a:endParaRPr lang="es-ES" sz="2400" i="1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07550" y="2088593"/>
            <a:ext cx="275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i="1" dirty="0" smtClean="0">
                <a:solidFill>
                  <a:srgbClr val="404040"/>
                </a:solidFill>
                <a:latin typeface="Century Gothic"/>
                <a:cs typeface="Century Gothic"/>
              </a:rPr>
              <a:t>Absorbe Calor</a:t>
            </a:r>
            <a:endParaRPr lang="es-ES" sz="2400" i="1" dirty="0">
              <a:solidFill>
                <a:srgbClr val="404040"/>
              </a:solidFill>
              <a:latin typeface="Century Gothic"/>
              <a:cs typeface="Century Gothic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346115" y="2075597"/>
            <a:ext cx="58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Century Gothic"/>
                <a:cs typeface="Century Gothic"/>
              </a:rPr>
              <a:t>Q</a:t>
            </a:r>
            <a:endParaRPr lang="es-ES" sz="2400" b="1" dirty="0">
              <a:latin typeface="Century Gothic"/>
              <a:cs typeface="Century Gothic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581054" y="1967691"/>
            <a:ext cx="58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Century Gothic"/>
                <a:cs typeface="Century Gothic"/>
              </a:rPr>
              <a:t>Q</a:t>
            </a:r>
            <a:endParaRPr lang="es-ES" sz="2400" b="1" dirty="0">
              <a:latin typeface="Century Gothic"/>
              <a:cs typeface="Century Gothic"/>
            </a:endParaRPr>
          </a:p>
        </p:txBody>
      </p:sp>
      <p:sp>
        <p:nvSpPr>
          <p:cNvPr id="35" name="Flecha circular 34"/>
          <p:cNvSpPr/>
          <p:nvPr/>
        </p:nvSpPr>
        <p:spPr>
          <a:xfrm>
            <a:off x="6235205" y="3504460"/>
            <a:ext cx="455812" cy="486077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7" name="Flecha circular 36"/>
          <p:cNvSpPr/>
          <p:nvPr/>
        </p:nvSpPr>
        <p:spPr>
          <a:xfrm rot="4358198" flipH="1">
            <a:off x="7709170" y="4020996"/>
            <a:ext cx="418814" cy="617032"/>
          </a:xfrm>
          <a:prstGeom prst="circular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445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630382"/>
            <a:ext cx="8358187" cy="967840"/>
          </a:xfrm>
        </p:spPr>
        <p:txBody>
          <a:bodyPr/>
          <a:lstStyle/>
          <a:p>
            <a:pPr algn="l"/>
            <a:r>
              <a:rPr lang="es-ES" dirty="0" smtClean="0"/>
              <a:t>LD </a:t>
            </a:r>
            <a:r>
              <a:rPr lang="es-ES" baseline="-25000" dirty="0" smtClean="0"/>
              <a:t>99 </a:t>
            </a:r>
            <a:r>
              <a:rPr lang="es-ES" dirty="0"/>
              <a:t>-</a:t>
            </a:r>
            <a:r>
              <a:rPr lang="es-ES" dirty="0" smtClean="0"/>
              <a:t> Temperatura </a:t>
            </a:r>
            <a:endParaRPr lang="es-ES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0375239"/>
              </p:ext>
            </p:extLst>
          </p:nvPr>
        </p:nvGraphicFramePr>
        <p:xfrm>
          <a:off x="178777" y="1825813"/>
          <a:ext cx="8965223" cy="503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 descr="Sin título-1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102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4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bo 12"/>
          <p:cNvSpPr/>
          <p:nvPr/>
        </p:nvSpPr>
        <p:spPr>
          <a:xfrm>
            <a:off x="6873360" y="2790883"/>
            <a:ext cx="1008112" cy="3642191"/>
          </a:xfrm>
          <a:prstGeom prst="cube">
            <a:avLst/>
          </a:prstGeom>
          <a:blipFill dpi="0" rotWithShape="1">
            <a:blip r:embed="rId2">
              <a:alphaModFix amt="75000"/>
            </a:blip>
            <a:srcRect/>
            <a:tile tx="0" ty="0" sx="100000" sy="100000" flip="none" algn="tl"/>
          </a:blipFill>
          <a:ln>
            <a:solidFill>
              <a:srgbClr val="9966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136661" y="3408739"/>
            <a:ext cx="2286000" cy="1190801"/>
            <a:chOff x="5851525" y="3371836"/>
            <a:chExt cx="2286000" cy="1190801"/>
          </a:xfrm>
        </p:grpSpPr>
        <p:sp>
          <p:nvSpPr>
            <p:cNvPr id="4" name="Forma libre 3"/>
            <p:cNvSpPr/>
            <p:nvPr/>
          </p:nvSpPr>
          <p:spPr>
            <a:xfrm>
              <a:off x="5851525" y="3382625"/>
              <a:ext cx="2171700" cy="1180012"/>
            </a:xfrm>
            <a:custGeom>
              <a:avLst/>
              <a:gdLst>
                <a:gd name="connsiteX0" fmla="*/ 0 w 2171700"/>
                <a:gd name="connsiteY0" fmla="*/ 573425 h 1180012"/>
                <a:gd name="connsiteX1" fmla="*/ 69850 w 2171700"/>
                <a:gd name="connsiteY1" fmla="*/ 17800 h 1180012"/>
                <a:gd name="connsiteX2" fmla="*/ 260350 w 2171700"/>
                <a:gd name="connsiteY2" fmla="*/ 1163975 h 1180012"/>
                <a:gd name="connsiteX3" fmla="*/ 454025 w 2171700"/>
                <a:gd name="connsiteY3" fmla="*/ 11450 h 1180012"/>
                <a:gd name="connsiteX4" fmla="*/ 657225 w 2171700"/>
                <a:gd name="connsiteY4" fmla="*/ 1179850 h 1180012"/>
                <a:gd name="connsiteX5" fmla="*/ 755650 w 2171700"/>
                <a:gd name="connsiteY5" fmla="*/ 103525 h 1180012"/>
                <a:gd name="connsiteX6" fmla="*/ 831850 w 2171700"/>
                <a:gd name="connsiteY6" fmla="*/ 1103650 h 1180012"/>
                <a:gd name="connsiteX7" fmla="*/ 882650 w 2171700"/>
                <a:gd name="connsiteY7" fmla="*/ 100350 h 1180012"/>
                <a:gd name="connsiteX8" fmla="*/ 958850 w 2171700"/>
                <a:gd name="connsiteY8" fmla="*/ 1081425 h 1180012"/>
                <a:gd name="connsiteX9" fmla="*/ 1009650 w 2171700"/>
                <a:gd name="connsiteY9" fmla="*/ 135275 h 1180012"/>
                <a:gd name="connsiteX10" fmla="*/ 1073150 w 2171700"/>
                <a:gd name="connsiteY10" fmla="*/ 1040150 h 1180012"/>
                <a:gd name="connsiteX11" fmla="*/ 1133475 w 2171700"/>
                <a:gd name="connsiteY11" fmla="*/ 138450 h 1180012"/>
                <a:gd name="connsiteX12" fmla="*/ 1200150 w 2171700"/>
                <a:gd name="connsiteY12" fmla="*/ 1043325 h 1180012"/>
                <a:gd name="connsiteX13" fmla="*/ 1247775 w 2171700"/>
                <a:gd name="connsiteY13" fmla="*/ 167025 h 1180012"/>
                <a:gd name="connsiteX14" fmla="*/ 1320800 w 2171700"/>
                <a:gd name="connsiteY14" fmla="*/ 1027450 h 1180012"/>
                <a:gd name="connsiteX15" fmla="*/ 1374775 w 2171700"/>
                <a:gd name="connsiteY15" fmla="*/ 186075 h 1180012"/>
                <a:gd name="connsiteX16" fmla="*/ 1441450 w 2171700"/>
                <a:gd name="connsiteY16" fmla="*/ 998875 h 1180012"/>
                <a:gd name="connsiteX17" fmla="*/ 1504950 w 2171700"/>
                <a:gd name="connsiteY17" fmla="*/ 192425 h 1180012"/>
                <a:gd name="connsiteX18" fmla="*/ 1593850 w 2171700"/>
                <a:gd name="connsiteY18" fmla="*/ 976650 h 1180012"/>
                <a:gd name="connsiteX19" fmla="*/ 1790700 w 2171700"/>
                <a:gd name="connsiteY19" fmla="*/ 201950 h 1180012"/>
                <a:gd name="connsiteX20" fmla="*/ 1981200 w 2171700"/>
                <a:gd name="connsiteY20" fmla="*/ 992525 h 1180012"/>
                <a:gd name="connsiteX21" fmla="*/ 2171700 w 2171700"/>
                <a:gd name="connsiteY21" fmla="*/ 201950 h 118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71700" h="1180012">
                  <a:moveTo>
                    <a:pt x="0" y="573425"/>
                  </a:moveTo>
                  <a:cubicBezTo>
                    <a:pt x="13229" y="246400"/>
                    <a:pt x="26458" y="-80625"/>
                    <a:pt x="69850" y="17800"/>
                  </a:cubicBezTo>
                  <a:cubicBezTo>
                    <a:pt x="113242" y="116225"/>
                    <a:pt x="196321" y="1165033"/>
                    <a:pt x="260350" y="1163975"/>
                  </a:cubicBezTo>
                  <a:cubicBezTo>
                    <a:pt x="324379" y="1162917"/>
                    <a:pt x="387879" y="8804"/>
                    <a:pt x="454025" y="11450"/>
                  </a:cubicBezTo>
                  <a:cubicBezTo>
                    <a:pt x="520171" y="14096"/>
                    <a:pt x="606954" y="1164504"/>
                    <a:pt x="657225" y="1179850"/>
                  </a:cubicBezTo>
                  <a:cubicBezTo>
                    <a:pt x="707496" y="1195196"/>
                    <a:pt x="726546" y="116225"/>
                    <a:pt x="755650" y="103525"/>
                  </a:cubicBezTo>
                  <a:cubicBezTo>
                    <a:pt x="784754" y="90825"/>
                    <a:pt x="810683" y="1104179"/>
                    <a:pt x="831850" y="1103650"/>
                  </a:cubicBezTo>
                  <a:cubicBezTo>
                    <a:pt x="853017" y="1103121"/>
                    <a:pt x="861483" y="104054"/>
                    <a:pt x="882650" y="100350"/>
                  </a:cubicBezTo>
                  <a:cubicBezTo>
                    <a:pt x="903817" y="96646"/>
                    <a:pt x="937683" y="1075604"/>
                    <a:pt x="958850" y="1081425"/>
                  </a:cubicBezTo>
                  <a:cubicBezTo>
                    <a:pt x="980017" y="1087246"/>
                    <a:pt x="990600" y="142154"/>
                    <a:pt x="1009650" y="135275"/>
                  </a:cubicBezTo>
                  <a:cubicBezTo>
                    <a:pt x="1028700" y="128396"/>
                    <a:pt x="1052513" y="1039621"/>
                    <a:pt x="1073150" y="1040150"/>
                  </a:cubicBezTo>
                  <a:cubicBezTo>
                    <a:pt x="1093787" y="1040679"/>
                    <a:pt x="1112308" y="137921"/>
                    <a:pt x="1133475" y="138450"/>
                  </a:cubicBezTo>
                  <a:cubicBezTo>
                    <a:pt x="1154642" y="138979"/>
                    <a:pt x="1181100" y="1038563"/>
                    <a:pt x="1200150" y="1043325"/>
                  </a:cubicBezTo>
                  <a:cubicBezTo>
                    <a:pt x="1219200" y="1048087"/>
                    <a:pt x="1227667" y="169671"/>
                    <a:pt x="1247775" y="167025"/>
                  </a:cubicBezTo>
                  <a:cubicBezTo>
                    <a:pt x="1267883" y="164379"/>
                    <a:pt x="1299633" y="1024275"/>
                    <a:pt x="1320800" y="1027450"/>
                  </a:cubicBezTo>
                  <a:cubicBezTo>
                    <a:pt x="1341967" y="1030625"/>
                    <a:pt x="1354667" y="190837"/>
                    <a:pt x="1374775" y="186075"/>
                  </a:cubicBezTo>
                  <a:cubicBezTo>
                    <a:pt x="1394883" y="181313"/>
                    <a:pt x="1419754" y="997817"/>
                    <a:pt x="1441450" y="998875"/>
                  </a:cubicBezTo>
                  <a:cubicBezTo>
                    <a:pt x="1463146" y="999933"/>
                    <a:pt x="1479550" y="196129"/>
                    <a:pt x="1504950" y="192425"/>
                  </a:cubicBezTo>
                  <a:cubicBezTo>
                    <a:pt x="1530350" y="188721"/>
                    <a:pt x="1546225" y="975063"/>
                    <a:pt x="1593850" y="976650"/>
                  </a:cubicBezTo>
                  <a:cubicBezTo>
                    <a:pt x="1641475" y="978237"/>
                    <a:pt x="1726142" y="199304"/>
                    <a:pt x="1790700" y="201950"/>
                  </a:cubicBezTo>
                  <a:cubicBezTo>
                    <a:pt x="1855258" y="204596"/>
                    <a:pt x="1917700" y="992525"/>
                    <a:pt x="1981200" y="992525"/>
                  </a:cubicBezTo>
                  <a:cubicBezTo>
                    <a:pt x="2044700" y="992525"/>
                    <a:pt x="2119313" y="268625"/>
                    <a:pt x="2171700" y="201950"/>
                  </a:cubicBezTo>
                </a:path>
              </a:pathLst>
            </a:cu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/>
                <a:cs typeface="Century Gothic"/>
              </a:endParaRPr>
            </a:p>
          </p:txBody>
        </p:sp>
        <p:sp>
          <p:nvSpPr>
            <p:cNvPr id="8" name="Forma libre 7"/>
            <p:cNvSpPr/>
            <p:nvPr/>
          </p:nvSpPr>
          <p:spPr>
            <a:xfrm>
              <a:off x="6521450" y="3371836"/>
              <a:ext cx="1616075" cy="1190660"/>
            </a:xfrm>
            <a:custGeom>
              <a:avLst/>
              <a:gdLst>
                <a:gd name="connsiteX0" fmla="*/ 0 w 1616075"/>
                <a:gd name="connsiteY0" fmla="*/ 1177939 h 1190660"/>
                <a:gd name="connsiteX1" fmla="*/ 161925 w 1616075"/>
                <a:gd name="connsiteY1" fmla="*/ 34939 h 1190660"/>
                <a:gd name="connsiteX2" fmla="*/ 358775 w 1616075"/>
                <a:gd name="connsiteY2" fmla="*/ 1190639 h 1190660"/>
                <a:gd name="connsiteX3" fmla="*/ 549275 w 1616075"/>
                <a:gd name="connsiteY3" fmla="*/ 14 h 1190660"/>
                <a:gd name="connsiteX4" fmla="*/ 736600 w 1616075"/>
                <a:gd name="connsiteY4" fmla="*/ 1162064 h 1190660"/>
                <a:gd name="connsiteX5" fmla="*/ 923925 w 1616075"/>
                <a:gd name="connsiteY5" fmla="*/ 15889 h 1190660"/>
                <a:gd name="connsiteX6" fmla="*/ 1117600 w 1616075"/>
                <a:gd name="connsiteY6" fmla="*/ 1171589 h 1190660"/>
                <a:gd name="connsiteX7" fmla="*/ 1308100 w 1616075"/>
                <a:gd name="connsiteY7" fmla="*/ 9539 h 1190660"/>
                <a:gd name="connsiteX8" fmla="*/ 1504950 w 1616075"/>
                <a:gd name="connsiteY8" fmla="*/ 1168414 h 1190660"/>
                <a:gd name="connsiteX9" fmla="*/ 1616075 w 1616075"/>
                <a:gd name="connsiteY9" fmla="*/ 209564 h 119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075" h="1190660">
                  <a:moveTo>
                    <a:pt x="0" y="1177939"/>
                  </a:moveTo>
                  <a:cubicBezTo>
                    <a:pt x="51064" y="605380"/>
                    <a:pt x="102129" y="32822"/>
                    <a:pt x="161925" y="34939"/>
                  </a:cubicBezTo>
                  <a:cubicBezTo>
                    <a:pt x="221721" y="37056"/>
                    <a:pt x="294217" y="1196460"/>
                    <a:pt x="358775" y="1190639"/>
                  </a:cubicBezTo>
                  <a:cubicBezTo>
                    <a:pt x="423333" y="1184818"/>
                    <a:pt x="486304" y="4776"/>
                    <a:pt x="549275" y="14"/>
                  </a:cubicBezTo>
                  <a:cubicBezTo>
                    <a:pt x="612246" y="-4748"/>
                    <a:pt x="674158" y="1159418"/>
                    <a:pt x="736600" y="1162064"/>
                  </a:cubicBezTo>
                  <a:cubicBezTo>
                    <a:pt x="799042" y="1164710"/>
                    <a:pt x="860425" y="14302"/>
                    <a:pt x="923925" y="15889"/>
                  </a:cubicBezTo>
                  <a:cubicBezTo>
                    <a:pt x="987425" y="17476"/>
                    <a:pt x="1053571" y="1172647"/>
                    <a:pt x="1117600" y="1171589"/>
                  </a:cubicBezTo>
                  <a:cubicBezTo>
                    <a:pt x="1181629" y="1170531"/>
                    <a:pt x="1243542" y="10068"/>
                    <a:pt x="1308100" y="9539"/>
                  </a:cubicBezTo>
                  <a:cubicBezTo>
                    <a:pt x="1372658" y="9010"/>
                    <a:pt x="1453621" y="1135076"/>
                    <a:pt x="1504950" y="1168414"/>
                  </a:cubicBezTo>
                  <a:cubicBezTo>
                    <a:pt x="1556279" y="1201752"/>
                    <a:pt x="1616075" y="209564"/>
                    <a:pt x="1616075" y="209564"/>
                  </a:cubicBezTo>
                </a:path>
              </a:pathLst>
            </a:custGeom>
            <a:ln w="12700" cmpd="sng">
              <a:solidFill>
                <a:srgbClr val="008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latin typeface="Century Gothic"/>
                <a:cs typeface="Century Gothic"/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>
              <a:off x="6588224" y="3469074"/>
              <a:ext cx="792088" cy="10394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ángulo 27"/>
          <p:cNvSpPr/>
          <p:nvPr/>
        </p:nvSpPr>
        <p:spPr>
          <a:xfrm rot="18900000">
            <a:off x="4425387" y="4560394"/>
            <a:ext cx="1705917" cy="1744763"/>
          </a:xfrm>
          <a:custGeom>
            <a:avLst/>
            <a:gdLst/>
            <a:ahLst/>
            <a:cxnLst/>
            <a:rect l="l" t="t" r="r" b="b"/>
            <a:pathLst>
              <a:path w="1997847" h="1999540">
                <a:moveTo>
                  <a:pt x="1946930" y="0"/>
                </a:moveTo>
                <a:lnTo>
                  <a:pt x="1997847" y="50917"/>
                </a:lnTo>
                <a:lnTo>
                  <a:pt x="1089430" y="959335"/>
                </a:lnTo>
                <a:lnTo>
                  <a:pt x="1089430" y="1999540"/>
                </a:lnTo>
                <a:lnTo>
                  <a:pt x="1017430" y="1999540"/>
                </a:lnTo>
                <a:lnTo>
                  <a:pt x="1017430" y="1031335"/>
                </a:lnTo>
                <a:lnTo>
                  <a:pt x="852334" y="1196430"/>
                </a:lnTo>
                <a:lnTo>
                  <a:pt x="801417" y="1145513"/>
                </a:lnTo>
                <a:lnTo>
                  <a:pt x="961013" y="985916"/>
                </a:lnTo>
                <a:lnTo>
                  <a:pt x="0" y="985916"/>
                </a:lnTo>
                <a:lnTo>
                  <a:pt x="0" y="913917"/>
                </a:lnTo>
                <a:lnTo>
                  <a:pt x="1033013" y="91391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aptura de pantalla 2012-02-17 a la(s) 09.34.1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817" y="3018463"/>
            <a:ext cx="2409863" cy="2420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bo 9"/>
          <p:cNvSpPr/>
          <p:nvPr/>
        </p:nvSpPr>
        <p:spPr>
          <a:xfrm>
            <a:off x="4716016" y="3389862"/>
            <a:ext cx="1157499" cy="845839"/>
          </a:xfrm>
          <a:prstGeom prst="cube">
            <a:avLst>
              <a:gd name="adj" fmla="val 548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sp>
        <p:nvSpPr>
          <p:cNvPr id="11" name="Trapecio 10"/>
          <p:cNvSpPr/>
          <p:nvPr/>
        </p:nvSpPr>
        <p:spPr>
          <a:xfrm rot="16200000">
            <a:off x="5402962" y="3629221"/>
            <a:ext cx="1266513" cy="367121"/>
          </a:xfrm>
          <a:prstGeom prst="trapezoid">
            <a:avLst>
              <a:gd name="adj" fmla="val 110330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Century Gothic"/>
              <a:cs typeface="Century Gothic"/>
            </a:endParaRPr>
          </a:p>
        </p:txBody>
      </p:sp>
      <p:pic>
        <p:nvPicPr>
          <p:cNvPr id="14" name="Imagen 13" descr="Logo SEW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626" y="3478844"/>
            <a:ext cx="401274" cy="115683"/>
          </a:xfrm>
          <a:prstGeom prst="rect">
            <a:avLst/>
          </a:prstGeom>
        </p:spPr>
      </p:pic>
      <p:grpSp>
        <p:nvGrpSpPr>
          <p:cNvPr id="18" name="Agrupar 17"/>
          <p:cNvGrpSpPr/>
          <p:nvPr/>
        </p:nvGrpSpPr>
        <p:grpSpPr>
          <a:xfrm>
            <a:off x="5072585" y="3669729"/>
            <a:ext cx="397873" cy="397873"/>
            <a:chOff x="5216601" y="2784122"/>
            <a:chExt cx="397873" cy="397873"/>
          </a:xfrm>
        </p:grpSpPr>
        <p:pic>
          <p:nvPicPr>
            <p:cNvPr id="15" name="Imagen 14" descr="Ondas-fondo-transparente.gif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6601" y="2855404"/>
              <a:ext cx="397873" cy="265248"/>
            </a:xfrm>
            <a:prstGeom prst="rect">
              <a:avLst/>
            </a:prstGeom>
          </p:spPr>
        </p:pic>
        <p:pic>
          <p:nvPicPr>
            <p:cNvPr id="21" name="Imagen 20" descr="Ondas-fondo-transparente.gif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5219338" y="2850435"/>
              <a:ext cx="397873" cy="265248"/>
            </a:xfrm>
            <a:prstGeom prst="rect">
              <a:avLst/>
            </a:prstGeom>
          </p:spPr>
        </p:pic>
      </p:grpSp>
      <p:sp>
        <p:nvSpPr>
          <p:cNvPr id="24" name="CuadroTexto 23"/>
          <p:cNvSpPr txBox="1"/>
          <p:nvPr/>
        </p:nvSpPr>
        <p:spPr>
          <a:xfrm>
            <a:off x="683568" y="2200257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Horno Microondas Convencional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716016" y="220025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SAMI </a:t>
            </a:r>
            <a:r>
              <a:rPr lang="es-E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Ecowood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" name="Imagen 21" descr="Sin título-1.tif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763" y="747060"/>
            <a:ext cx="3060521" cy="6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1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ctro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Espectro.thmx</Template>
  <TotalTime>661</TotalTime>
  <Words>534</Words>
  <Application>Microsoft Office PowerPoint</Application>
  <PresentationFormat>Presentación en pantalla (4:3)</PresentationFormat>
  <Paragraphs>163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Espectro</vt:lpstr>
      <vt:lpstr>TECNOLOGÍA DE ONDAS CORTAS PARA EL CONTROL DE PLAGAS EN LA MADERA</vt:lpstr>
      <vt:lpstr>¿Qué es?</vt:lpstr>
      <vt:lpstr>Ondas Cortas</vt:lpstr>
      <vt:lpstr>Ondas Cortas</vt:lpstr>
      <vt:lpstr>¿Cómo funciona?</vt:lpstr>
      <vt:lpstr>Presentación de PowerPoint</vt:lpstr>
      <vt:lpstr>Presentación de PowerPoint</vt:lpstr>
      <vt:lpstr>LD 99 - Temperatura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Aplicaciones</vt:lpstr>
      <vt:lpstr>Los Productos</vt:lpstr>
      <vt:lpstr>Equipo Autónomo  EW1001SW</vt:lpstr>
      <vt:lpstr>Unidad de Control  EW3000SW</vt:lpstr>
      <vt:lpstr>Equipo Auxiliar de    un Cabezal EW1010SW</vt:lpstr>
      <vt:lpstr>Equipo Auxiliar de  Dos Cabezales EW2020SW</vt:lpstr>
      <vt:lpstr>Equipo autónomo de cabezal simple EW1100uSW</vt:lpstr>
      <vt:lpstr>En acción</vt:lpstr>
      <vt:lpstr>Feedback</vt:lpstr>
    </vt:vector>
  </TitlesOfParts>
  <Company>So Good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de Arriba</dc:creator>
  <cp:lastModifiedBy>Gabriel</cp:lastModifiedBy>
  <cp:revision>75</cp:revision>
  <dcterms:created xsi:type="dcterms:W3CDTF">2012-04-09T09:35:05Z</dcterms:created>
  <dcterms:modified xsi:type="dcterms:W3CDTF">2013-07-23T21:56:18Z</dcterms:modified>
</cp:coreProperties>
</file>